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23"/>
  </p:notesMasterIdLst>
  <p:handoutMasterIdLst>
    <p:handoutMasterId r:id="rId24"/>
  </p:handoutMasterIdLst>
  <p:sldIdLst>
    <p:sldId id="304" r:id="rId3"/>
    <p:sldId id="280" r:id="rId4"/>
    <p:sldId id="284" r:id="rId5"/>
    <p:sldId id="285" r:id="rId6"/>
    <p:sldId id="282" r:id="rId7"/>
    <p:sldId id="290" r:id="rId8"/>
    <p:sldId id="286" r:id="rId9"/>
    <p:sldId id="287" r:id="rId10"/>
    <p:sldId id="303" r:id="rId11"/>
    <p:sldId id="291" r:id="rId12"/>
    <p:sldId id="292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s Terrell" initials="Wes" lastIdx="2" clrIdx="0"/>
  <p:cmAuthor id="1" name="gholt" initials="gh" lastIdx="0" clrIdx="1"/>
  <p:cmAuthor id="2" name="Elliot Mork" initials="EM" lastIdx="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8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4" autoAdjust="0"/>
    <p:restoredTop sz="81840" autoAdjust="0"/>
  </p:normalViewPr>
  <p:slideViewPr>
    <p:cSldViewPr snapToGrid="0">
      <p:cViewPr varScale="1">
        <p:scale>
          <a:sx n="89" d="100"/>
          <a:sy n="89" d="100"/>
        </p:scale>
        <p:origin x="64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265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smtClean="0"/>
              <a:t>Course Name</a:t>
            </a:r>
            <a:endParaRPr lang="en-US" baseline="30000"/>
          </a:p>
          <a:p>
            <a:r>
              <a:rPr lang="en-US"/>
              <a:t>Unit # – Lesson #.# – Lesson Name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/>
              <a:t>Project Lead The Way, Inc.</a:t>
            </a:r>
            <a:endParaRPr lang="en-US" baseline="30000"/>
          </a:p>
          <a:p>
            <a:r>
              <a:rPr lang="en-US"/>
              <a:t>Copyright </a:t>
            </a:r>
            <a:r>
              <a:rPr lang="en-US" smtClean="0"/>
              <a:t>2010</a:t>
            </a:r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66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smtClean="0"/>
              <a:t>Course Name</a:t>
            </a:r>
            <a:endParaRPr lang="en-US" baseline="30000"/>
          </a:p>
          <a:p>
            <a:r>
              <a:rPr lang="en-US"/>
              <a:t>Unit # – Lesson #.# – Lesson Name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/>
              <a:t>Project Lead The Way, Inc.</a:t>
            </a:r>
            <a:endParaRPr lang="en-US" baseline="30000"/>
          </a:p>
          <a:p>
            <a:r>
              <a:rPr lang="en-US"/>
              <a:t>Copyright </a:t>
            </a:r>
            <a:r>
              <a:rPr lang="en-US" smtClean="0"/>
              <a:t>2010</a:t>
            </a: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7841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37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Pause the presentation and allow students to complete the example. The solution is on the next slide.</a:t>
            </a:r>
          </a:p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Component Identification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Digital Electronics </a:t>
            </a:r>
            <a:r>
              <a:rPr lang="en-US" baseline="30000"/>
              <a:t>TM</a:t>
            </a:r>
            <a:r>
              <a:rPr lang="en-US"/>
              <a:t>  </a:t>
            </a:r>
          </a:p>
          <a:p>
            <a:pPr>
              <a:defRPr/>
            </a:pPr>
            <a:r>
              <a:rPr lang="en-US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E5C23F-CB72-400E-8C88-6A3332F1C3F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12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This slide includes the solution to Resistor Value Example #3. If you print handouts, do not print this page.</a:t>
            </a:r>
          </a:p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Component Identification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Digital Electronics </a:t>
            </a:r>
            <a:r>
              <a:rPr lang="en-US" baseline="30000"/>
              <a:t>TM</a:t>
            </a:r>
            <a:r>
              <a:rPr lang="en-US"/>
              <a:t>  </a:t>
            </a:r>
          </a:p>
          <a:p>
            <a:pPr>
              <a:defRPr/>
            </a:pPr>
            <a:r>
              <a:rPr lang="en-US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4497BD-F666-42B1-B8D5-4CAB8089031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Briefly pause the presentation and give a demonstration on how to use a DMM to measure resistance.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Resistor value can be measured by connecting</a:t>
            </a:r>
            <a:r>
              <a:rPr lang="en-US" baseline="0" smtClean="0"/>
              <a:t> the </a:t>
            </a:r>
            <a:r>
              <a:rPr lang="en-US" baseline="0" err="1" smtClean="0"/>
              <a:t>m</a:t>
            </a:r>
            <a:r>
              <a:rPr lang="en-US" err="1" smtClean="0"/>
              <a:t>ultimeter</a:t>
            </a:r>
            <a:r>
              <a:rPr lang="en-US" smtClean="0"/>
              <a:t> in parallel with resister while the power is off.</a:t>
            </a:r>
            <a:r>
              <a:rPr lang="en-US" baseline="0" smtClean="0"/>
              <a:t> Connect a </a:t>
            </a:r>
            <a:r>
              <a:rPr lang="en-US" baseline="0" err="1" smtClean="0"/>
              <a:t>multimeter</a:t>
            </a:r>
            <a:r>
              <a:rPr lang="en-US" baseline="0" smtClean="0"/>
              <a:t> lead to a resister lead then connect a </a:t>
            </a:r>
            <a:r>
              <a:rPr lang="en-US" baseline="0" err="1" smtClean="0"/>
              <a:t>multimeter</a:t>
            </a:r>
            <a:r>
              <a:rPr lang="en-US" baseline="0" smtClean="0"/>
              <a:t> lead to the other resister lead. Read the resistance on the </a:t>
            </a:r>
            <a:r>
              <a:rPr lang="en-US" baseline="0" err="1" smtClean="0"/>
              <a:t>multimeter</a:t>
            </a:r>
            <a:r>
              <a:rPr lang="en-US" baseline="0" smtClean="0"/>
              <a:t>.</a:t>
            </a:r>
            <a:endParaRPr lang="en-US" smtClean="0"/>
          </a:p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Component Identification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Digital Electronics </a:t>
            </a:r>
            <a:r>
              <a:rPr lang="en-US" baseline="30000"/>
              <a:t>TM</a:t>
            </a:r>
            <a:r>
              <a:rPr lang="en-US"/>
              <a:t>  </a:t>
            </a:r>
          </a:p>
          <a:p>
            <a:pPr>
              <a:defRPr/>
            </a:pPr>
            <a:r>
              <a:rPr lang="en-US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67DAB6-52BC-43D3-9036-FC26FDFB486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01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Definition of a resistor.</a:t>
            </a:r>
          </a:p>
          <a:p>
            <a:r>
              <a:rPr lang="en-US" smtClean="0"/>
              <a:t>http://www.wisegeek.com/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Component Identification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Digital Electronics </a:t>
            </a:r>
            <a:r>
              <a:rPr lang="en-US" baseline="30000"/>
              <a:t>TM</a:t>
            </a:r>
            <a:r>
              <a:rPr lang="en-US"/>
              <a:t>  </a:t>
            </a:r>
          </a:p>
          <a:p>
            <a:pPr>
              <a:defRPr/>
            </a:pPr>
            <a:r>
              <a:rPr lang="en-US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CA588F-68C6-45A7-BEB1-11A43F66D68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22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Explain that there are two main types of resistors, fixed and variable. Fixed resistors are available in both thru-hole and surface mount technology. The variable resistor may also be called a potentiometer. The schematic symbols for each type are on the left. The arrow is used to denote a resistor that is variable.</a:t>
            </a:r>
          </a:p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Component Identification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Digital Electronics </a:t>
            </a:r>
            <a:r>
              <a:rPr lang="en-US" baseline="30000"/>
              <a:t>TM</a:t>
            </a:r>
            <a:r>
              <a:rPr lang="en-US"/>
              <a:t>  </a:t>
            </a:r>
          </a:p>
          <a:p>
            <a:pPr>
              <a:defRPr/>
            </a:pPr>
            <a:r>
              <a:rPr lang="en-US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0E828-1AF0-409C-A0AC-19491313945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68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Component Identification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Digital Electronics </a:t>
            </a:r>
            <a:r>
              <a:rPr lang="en-US" baseline="30000"/>
              <a:t>TM</a:t>
            </a:r>
            <a:r>
              <a:rPr lang="en-US"/>
              <a:t>  </a:t>
            </a:r>
          </a:p>
          <a:p>
            <a:pPr>
              <a:defRPr/>
            </a:pPr>
            <a:r>
              <a:rPr lang="en-US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E5AD20-D76D-4610-9EE9-477FADC8FE0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82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Resistor color code chart.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Component Identification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Digital Electronics </a:t>
            </a:r>
            <a:r>
              <a:rPr lang="en-US" baseline="30000"/>
              <a:t>TM</a:t>
            </a:r>
            <a:r>
              <a:rPr lang="en-US"/>
              <a:t>  </a:t>
            </a:r>
          </a:p>
          <a:p>
            <a:pPr>
              <a:defRPr/>
            </a:pPr>
            <a:r>
              <a:rPr lang="en-US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DC53B5-21FD-485E-837C-FC8D44CCAF9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9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Pause the presentation and allow students to complete the example. The solution is on the next slide.</a:t>
            </a:r>
          </a:p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Component Identification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Digital Electronics </a:t>
            </a:r>
            <a:r>
              <a:rPr lang="en-US" baseline="30000"/>
              <a:t>TM</a:t>
            </a:r>
            <a:r>
              <a:rPr lang="en-US"/>
              <a:t>  </a:t>
            </a:r>
          </a:p>
          <a:p>
            <a:pPr>
              <a:defRPr/>
            </a:pPr>
            <a:r>
              <a:rPr lang="en-US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8D24F6-3F5B-447A-8430-639175B65F9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95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This slide includes the solution to Resistor Value Example #1. If you print handouts, do not print this page.</a:t>
            </a:r>
          </a:p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Component Identification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Digital Electronics </a:t>
            </a:r>
            <a:r>
              <a:rPr lang="en-US" baseline="30000"/>
              <a:t>TM</a:t>
            </a:r>
            <a:r>
              <a:rPr lang="en-US"/>
              <a:t>  </a:t>
            </a:r>
          </a:p>
          <a:p>
            <a:pPr>
              <a:defRPr/>
            </a:pPr>
            <a:r>
              <a:rPr lang="en-US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5C7E06-3DEC-469D-A409-280E5B2B53F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75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Pause the presentation and allow students to complete the example. The solution is on the next slide.</a:t>
            </a:r>
          </a:p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Component Identification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Digital Electronics </a:t>
            </a:r>
            <a:r>
              <a:rPr lang="en-US" baseline="30000"/>
              <a:t>TM</a:t>
            </a:r>
            <a:r>
              <a:rPr lang="en-US"/>
              <a:t>  </a:t>
            </a:r>
          </a:p>
          <a:p>
            <a:pPr>
              <a:defRPr/>
            </a:pPr>
            <a:r>
              <a:rPr lang="en-US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CB7C54-9A25-4BCB-BD17-0F1BF976D46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59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This slide includes the solution to Resistor Value Example #2. If you print handouts, do not print this page.</a:t>
            </a:r>
          </a:p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Component Identification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Digital Electronics </a:t>
            </a:r>
            <a:r>
              <a:rPr lang="en-US" baseline="30000"/>
              <a:t>TM</a:t>
            </a:r>
            <a:r>
              <a:rPr lang="en-US"/>
              <a:t>  </a:t>
            </a:r>
          </a:p>
          <a:p>
            <a:pPr>
              <a:defRPr/>
            </a:pPr>
            <a:r>
              <a:rPr lang="en-US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67948D-7420-4637-9656-3811EC84837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40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0" y="381000"/>
            <a:ext cx="6246479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8B3C12-BC1A-4959-8182-8B391870C7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371600" y="4343400"/>
            <a:ext cx="6400800" cy="838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Breadboarding</a:t>
            </a:r>
            <a:r>
              <a:rPr lang="en-US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Electronic Components</a:t>
            </a:r>
            <a:endParaRPr lang="en-US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 descr="C:\Users\lsmith\Dropbox\2014-15 Curriculum Release\Notes\Logos\PLTW Logo Transparen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199"/>
            <a:ext cx="5943600" cy="19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 txBox="1">
            <a:spLocks/>
          </p:cNvSpPr>
          <p:nvPr/>
        </p:nvSpPr>
        <p:spPr>
          <a:xfrm>
            <a:off x="685800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2012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Principles Of Engineering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70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Resistors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/>
          <a:lstStyle/>
          <a:p>
            <a:r>
              <a:rPr lang="en-US" smtClean="0"/>
              <a:t>A resistor is an electronic component that resists the flow of electrical current. </a:t>
            </a:r>
          </a:p>
          <a:p>
            <a:r>
              <a:rPr lang="en-US" smtClean="0"/>
              <a:t>A resistor is typically used to control the amount of current that is flowing in a circuit.</a:t>
            </a:r>
          </a:p>
          <a:p>
            <a:r>
              <a:rPr lang="en-US" smtClean="0"/>
              <a:t>Resistance is measured in units of ohms (</a:t>
            </a:r>
            <a:r>
              <a:rPr lang="en-US" smtClean="0">
                <a:sym typeface="Symbol" pitchFamily="18" charset="2"/>
              </a:rPr>
              <a:t>) and named after George Ohm, whose law (Ohm’s Law) </a:t>
            </a:r>
            <a:r>
              <a:rPr lang="en-US" smtClean="0"/>
              <a:t>defines the fundamental relationship between voltage, current, and resistance.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2BE76-E863-4187-AA6B-C310B04CF6D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983" y="491924"/>
            <a:ext cx="21336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914" y="485574"/>
            <a:ext cx="2209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24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smtClean="0"/>
              <a:t>Resistors: Types and Package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916ED-DA26-41C1-A19C-2A5F9A1DD3C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18436" name="Group 44"/>
          <p:cNvGrpSpPr>
            <a:grpSpLocks/>
          </p:cNvGrpSpPr>
          <p:nvPr/>
        </p:nvGrpSpPr>
        <p:grpSpPr bwMode="auto">
          <a:xfrm>
            <a:off x="4633913" y="4038600"/>
            <a:ext cx="3252787" cy="2311400"/>
            <a:chOff x="4634552" y="4038600"/>
            <a:chExt cx="3252719" cy="2311906"/>
          </a:xfrm>
        </p:grpSpPr>
        <p:sp>
          <p:nvSpPr>
            <p:cNvPr id="18453" name="Text Box 43"/>
            <p:cNvSpPr txBox="1">
              <a:spLocks noChangeArrowheads="1"/>
            </p:cNvSpPr>
            <p:nvPr/>
          </p:nvSpPr>
          <p:spPr bwMode="auto">
            <a:xfrm>
              <a:off x="5178742" y="4038600"/>
              <a:ext cx="2686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Surface Mount Resistors</a:t>
              </a:r>
            </a:p>
          </p:txBody>
        </p:sp>
        <p:pic>
          <p:nvPicPr>
            <p:cNvPr id="18454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6263" y="4381498"/>
              <a:ext cx="2731008" cy="1969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4552" y="4584952"/>
              <a:ext cx="504825" cy="15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7" name="Group 43"/>
          <p:cNvGrpSpPr>
            <a:grpSpLocks/>
          </p:cNvGrpSpPr>
          <p:nvPr/>
        </p:nvGrpSpPr>
        <p:grpSpPr bwMode="auto">
          <a:xfrm>
            <a:off x="3948113" y="1524000"/>
            <a:ext cx="3944937" cy="2346325"/>
            <a:chOff x="3948752" y="1524000"/>
            <a:chExt cx="3944615" cy="2346959"/>
          </a:xfrm>
        </p:grpSpPr>
        <p:pic>
          <p:nvPicPr>
            <p:cNvPr id="1845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8752" y="2111692"/>
              <a:ext cx="1133475" cy="155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1" name="Picture 4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167" y="1904999"/>
              <a:ext cx="2743200" cy="1965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2" name="Text Box 36"/>
            <p:cNvSpPr txBox="1">
              <a:spLocks noChangeArrowheads="1"/>
            </p:cNvSpPr>
            <p:nvPr/>
          </p:nvSpPr>
          <p:spPr bwMode="auto">
            <a:xfrm>
              <a:off x="5502592" y="1524000"/>
              <a:ext cx="2039687" cy="66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/>
                <a:t>Variable Resistors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en-US" sz="1400"/>
                <a:t>(potentiometer)</a:t>
              </a:r>
            </a:p>
          </p:txBody>
        </p:sp>
      </p:grpSp>
      <p:grpSp>
        <p:nvGrpSpPr>
          <p:cNvPr id="18438" name="Group 41"/>
          <p:cNvGrpSpPr>
            <a:grpSpLocks/>
          </p:cNvGrpSpPr>
          <p:nvPr/>
        </p:nvGrpSpPr>
        <p:grpSpPr bwMode="auto">
          <a:xfrm>
            <a:off x="485775" y="4003675"/>
            <a:ext cx="3286125" cy="2339975"/>
            <a:chOff x="485775" y="4003344"/>
            <a:chExt cx="3286125" cy="2341066"/>
          </a:xfrm>
        </p:grpSpPr>
        <p:sp>
          <p:nvSpPr>
            <p:cNvPr id="18445" name="Text Box 31"/>
            <p:cNvSpPr txBox="1">
              <a:spLocks noChangeArrowheads="1"/>
            </p:cNvSpPr>
            <p:nvPr/>
          </p:nvSpPr>
          <p:spPr bwMode="auto">
            <a:xfrm>
              <a:off x="1028700" y="4003344"/>
              <a:ext cx="2743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/>
                <a:t>Carbon Film Resistors</a:t>
              </a:r>
            </a:p>
          </p:txBody>
        </p:sp>
        <p:pic>
          <p:nvPicPr>
            <p:cNvPr id="1844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75" y="4584952"/>
              <a:ext cx="504825" cy="15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47" name="Group 39"/>
            <p:cNvGrpSpPr>
              <a:grpSpLocks/>
            </p:cNvGrpSpPr>
            <p:nvPr/>
          </p:nvGrpSpPr>
          <p:grpSpPr bwMode="auto">
            <a:xfrm>
              <a:off x="1028700" y="4387594"/>
              <a:ext cx="2743200" cy="1956816"/>
              <a:chOff x="990600" y="4387594"/>
              <a:chExt cx="2743200" cy="1956816"/>
            </a:xfrm>
          </p:grpSpPr>
          <p:pic>
            <p:nvPicPr>
              <p:cNvPr id="18448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4387594"/>
                <a:ext cx="2731008" cy="1956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49" name="Rectangle 37"/>
              <p:cNvSpPr>
                <a:spLocks noChangeArrowheads="1"/>
              </p:cNvSpPr>
              <p:nvPr/>
            </p:nvSpPr>
            <p:spPr bwMode="auto">
              <a:xfrm>
                <a:off x="2702749" y="5257800"/>
                <a:ext cx="103105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5 Bands</a:t>
                </a:r>
              </a:p>
            </p:txBody>
          </p:sp>
        </p:grpSp>
      </p:grpSp>
      <p:grpSp>
        <p:nvGrpSpPr>
          <p:cNvPr id="18439" name="Group 42"/>
          <p:cNvGrpSpPr>
            <a:grpSpLocks/>
          </p:cNvGrpSpPr>
          <p:nvPr/>
        </p:nvGrpSpPr>
        <p:grpSpPr bwMode="auto">
          <a:xfrm>
            <a:off x="485775" y="1524000"/>
            <a:ext cx="3324225" cy="2343150"/>
            <a:chOff x="485775" y="1524000"/>
            <a:chExt cx="3324225" cy="2342387"/>
          </a:xfrm>
        </p:grpSpPr>
        <p:sp>
          <p:nvSpPr>
            <p:cNvPr id="18440" name="Text Box 29"/>
            <p:cNvSpPr txBox="1">
              <a:spLocks noChangeArrowheads="1"/>
            </p:cNvSpPr>
            <p:nvPr/>
          </p:nvSpPr>
          <p:spPr bwMode="auto">
            <a:xfrm>
              <a:off x="990600" y="1524000"/>
              <a:ext cx="2819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/>
                <a:t>Carbon Film Resistors</a:t>
              </a:r>
            </a:p>
          </p:txBody>
        </p:sp>
        <p:pic>
          <p:nvPicPr>
            <p:cNvPr id="1844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75" y="2106929"/>
              <a:ext cx="504825" cy="15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42" name="Group 40"/>
            <p:cNvGrpSpPr>
              <a:grpSpLocks/>
            </p:cNvGrpSpPr>
            <p:nvPr/>
          </p:nvGrpSpPr>
          <p:grpSpPr bwMode="auto">
            <a:xfrm>
              <a:off x="1022123" y="1909571"/>
              <a:ext cx="2756355" cy="1956816"/>
              <a:chOff x="990600" y="1909571"/>
              <a:chExt cx="2756355" cy="1956816"/>
            </a:xfrm>
          </p:grpSpPr>
          <p:pic>
            <p:nvPicPr>
              <p:cNvPr id="18443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909571"/>
                <a:ext cx="2731008" cy="1956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44" name="Rectangle 38"/>
              <p:cNvSpPr>
                <a:spLocks noChangeArrowheads="1"/>
              </p:cNvSpPr>
              <p:nvPr/>
            </p:nvSpPr>
            <p:spPr bwMode="auto">
              <a:xfrm>
                <a:off x="2715904" y="2754868"/>
                <a:ext cx="103105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4 Bands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527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a Resistor’s Value</a:t>
            </a:r>
          </a:p>
        </p:txBody>
      </p:sp>
      <p:sp>
        <p:nvSpPr>
          <p:cNvPr id="20483" name="Text Placeholder 5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3"/>
          </a:xfrm>
        </p:spPr>
        <p:txBody>
          <a:bodyPr/>
          <a:lstStyle/>
          <a:p>
            <a:r>
              <a:rPr lang="en-US" smtClean="0"/>
              <a:t>Color Code</a:t>
            </a:r>
          </a:p>
        </p:txBody>
      </p:sp>
      <p:sp>
        <p:nvSpPr>
          <p:cNvPr id="20484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011363"/>
            <a:ext cx="4040188" cy="2397125"/>
          </a:xfrm>
        </p:spPr>
        <p:txBody>
          <a:bodyPr/>
          <a:lstStyle/>
          <a:p>
            <a:r>
              <a:rPr lang="en-US" smtClean="0"/>
              <a:t>Resistors are labeled with color bands that specify the resistor’s nominal value.</a:t>
            </a:r>
          </a:p>
          <a:p>
            <a:r>
              <a:rPr lang="en-US" smtClean="0"/>
              <a:t>The nominal value is the resistor’s face value. </a:t>
            </a:r>
          </a:p>
        </p:txBody>
      </p:sp>
      <p:sp>
        <p:nvSpPr>
          <p:cNvPr id="20485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639763"/>
          </a:xfrm>
        </p:spPr>
        <p:txBody>
          <a:bodyPr/>
          <a:lstStyle/>
          <a:p>
            <a:r>
              <a:rPr lang="en-US" smtClean="0"/>
              <a:t>Measured Value</a:t>
            </a:r>
          </a:p>
        </p:txBody>
      </p:sp>
      <p:sp>
        <p:nvSpPr>
          <p:cNvPr id="20486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2011363"/>
            <a:ext cx="4041775" cy="1711325"/>
          </a:xfrm>
        </p:spPr>
        <p:txBody>
          <a:bodyPr/>
          <a:lstStyle/>
          <a:p>
            <a:r>
              <a:rPr lang="en-US" smtClean="0"/>
              <a:t>A digital </a:t>
            </a:r>
            <a:r>
              <a:rPr lang="en-US" err="1" smtClean="0"/>
              <a:t>multimeter</a:t>
            </a:r>
            <a:r>
              <a:rPr lang="en-US" smtClean="0"/>
              <a:t> can measure the resistor’s actual resistance value.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EA015B-E546-42D9-9D60-A60CC7051EC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00600"/>
            <a:ext cx="2906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2371" y="3318018"/>
            <a:ext cx="1749182" cy="333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5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13BFD-78F6-4D30-BC9B-996CD4E6B0F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11413"/>
            <a:ext cx="40386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9" name="Group 22"/>
          <p:cNvGrpSpPr>
            <a:grpSpLocks/>
          </p:cNvGrpSpPr>
          <p:nvPr/>
        </p:nvGrpSpPr>
        <p:grpSpPr bwMode="auto">
          <a:xfrm>
            <a:off x="4070350" y="1524000"/>
            <a:ext cx="3886200" cy="1254125"/>
            <a:chOff x="3765475" y="1524000"/>
            <a:chExt cx="3886200" cy="1254825"/>
          </a:xfrm>
        </p:grpSpPr>
        <p:sp>
          <p:nvSpPr>
            <p:cNvPr id="7" name="Rectangle 6"/>
            <p:cNvSpPr/>
            <p:nvPr/>
          </p:nvSpPr>
          <p:spPr bwMode="auto">
            <a:xfrm>
              <a:off x="3765475" y="1752728"/>
              <a:ext cx="3886200" cy="762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4743375" y="1524000"/>
              <a:ext cx="1981200" cy="533698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4743375" y="1524000"/>
              <a:ext cx="1981200" cy="533698"/>
            </a:xfrm>
            <a:prstGeom prst="roundRect">
              <a:avLst/>
            </a:prstGeom>
            <a:noFill/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38525" y="24738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00538" y="24738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91125" y="24738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705525" y="24738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" name="Elbow Connector 13"/>
            <p:cNvCxnSpPr>
              <a:stCxn id="10" idx="0"/>
              <a:endCxn id="19" idx="2"/>
            </p:cNvCxnSpPr>
            <p:nvPr/>
          </p:nvCxnSpPr>
          <p:spPr>
            <a:xfrm rot="5400000" flipH="1" flipV="1">
              <a:off x="4494021" y="1983202"/>
              <a:ext cx="416157" cy="56515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11" idx="0"/>
              <a:endCxn id="20" idx="2"/>
            </p:cNvCxnSpPr>
            <p:nvPr/>
          </p:nvCxnSpPr>
          <p:spPr>
            <a:xfrm rot="16200000" flipV="1">
              <a:off x="5073459" y="2265777"/>
              <a:ext cx="416157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12" idx="0"/>
              <a:endCxn id="21" idx="2"/>
            </p:cNvCxnSpPr>
            <p:nvPr/>
          </p:nvCxnSpPr>
          <p:spPr>
            <a:xfrm rot="16200000" flipV="1">
              <a:off x="5668771" y="1970502"/>
              <a:ext cx="416157" cy="59055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13" idx="0"/>
              <a:endCxn id="18" idx="2"/>
            </p:cNvCxnSpPr>
            <p:nvPr/>
          </p:nvCxnSpPr>
          <p:spPr>
            <a:xfrm rot="16200000" flipV="1">
              <a:off x="6537928" y="1925258"/>
              <a:ext cx="416157" cy="681037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6618288" y="1524000"/>
            <a:ext cx="182562" cy="533400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97475" y="1524000"/>
            <a:ext cx="182563" cy="533400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6600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94338" y="1524000"/>
            <a:ext cx="182562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94375" y="1524000"/>
            <a:ext cx="182563" cy="5334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151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654300"/>
            <a:ext cx="2576512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Rectangle 21"/>
          <p:cNvSpPr>
            <a:spLocks noChangeArrowheads="1"/>
          </p:cNvSpPr>
          <p:nvPr/>
        </p:nvSpPr>
        <p:spPr bwMode="auto">
          <a:xfrm>
            <a:off x="461963" y="1524000"/>
            <a:ext cx="3424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Resistor Color Code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smtClean="0"/>
              <a:t>to </a:t>
            </a:r>
            <a:r>
              <a:rPr lang="en-US" dirty="0"/>
              <a:t>Read </a:t>
            </a:r>
            <a:r>
              <a:rPr lang="en-US" dirty="0" smtClean="0"/>
              <a:t>a </a:t>
            </a:r>
            <a:r>
              <a:rPr lang="en-US" dirty="0"/>
              <a:t>Resistor’s Value</a:t>
            </a:r>
          </a:p>
        </p:txBody>
      </p:sp>
    </p:spTree>
    <p:extLst>
      <p:ext uri="{BB962C8B-B14F-4D97-AF65-F5344CB8AC3E}">
        <p14:creationId xmlns:p14="http://schemas.microsoft.com/office/powerpoint/2010/main" val="304130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35213"/>
            <a:ext cx="40386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Content Placeholder 36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1828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mtClean="0"/>
              <a:t>Example:</a:t>
            </a:r>
          </a:p>
          <a:p>
            <a:pPr marL="400050" lvl="1" indent="0">
              <a:buFontTx/>
              <a:buNone/>
            </a:pPr>
            <a:r>
              <a:rPr lang="en-US" smtClean="0"/>
              <a:t>Determine the nominal value for the resistor shown.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12A1B-A2F2-4599-A903-356B1D48A63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22534" name="Group 44"/>
          <p:cNvGrpSpPr>
            <a:grpSpLocks/>
          </p:cNvGrpSpPr>
          <p:nvPr/>
        </p:nvGrpSpPr>
        <p:grpSpPr bwMode="auto">
          <a:xfrm>
            <a:off x="4908550" y="1447800"/>
            <a:ext cx="3886200" cy="1254125"/>
            <a:chOff x="4908475" y="1447800"/>
            <a:chExt cx="3886200" cy="1254825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908475" y="1676528"/>
              <a:ext cx="3886200" cy="762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5891138" y="1447800"/>
              <a:ext cx="1981200" cy="533698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5884788" y="1447800"/>
              <a:ext cx="1981200" cy="533698"/>
            </a:xfrm>
            <a:prstGeom prst="roundRect">
              <a:avLst/>
            </a:prstGeom>
            <a:noFill/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81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43538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341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48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1" name="Elbow Connector 30"/>
            <p:cNvCxnSpPr>
              <a:stCxn id="27" idx="0"/>
              <a:endCxn id="36" idx="2"/>
            </p:cNvCxnSpPr>
            <p:nvPr/>
          </p:nvCxnSpPr>
          <p:spPr>
            <a:xfrm rot="5400000" flipH="1" flipV="1">
              <a:off x="5636228" y="1907795"/>
              <a:ext cx="416157" cy="563563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>
              <a:stCxn id="28" idx="0"/>
              <a:endCxn id="37" idx="2"/>
            </p:cNvCxnSpPr>
            <p:nvPr/>
          </p:nvCxnSpPr>
          <p:spPr>
            <a:xfrm rot="5400000" flipH="1" flipV="1">
              <a:off x="6216459" y="2189577"/>
              <a:ext cx="416157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>
              <a:stCxn id="29" idx="0"/>
              <a:endCxn id="38" idx="2"/>
            </p:cNvCxnSpPr>
            <p:nvPr/>
          </p:nvCxnSpPr>
          <p:spPr>
            <a:xfrm rot="16200000" flipV="1">
              <a:off x="6811771" y="1894302"/>
              <a:ext cx="416157" cy="59055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>
              <a:stCxn id="30" idx="0"/>
              <a:endCxn id="35" idx="2"/>
            </p:cNvCxnSpPr>
            <p:nvPr/>
          </p:nvCxnSpPr>
          <p:spPr>
            <a:xfrm rot="16200000" flipV="1">
              <a:off x="7680134" y="1848264"/>
              <a:ext cx="416157" cy="682625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7456488" y="1447800"/>
            <a:ext cx="182562" cy="533400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035675" y="1447800"/>
            <a:ext cx="182563" cy="533400"/>
          </a:xfrm>
          <a:prstGeom prst="rect">
            <a:avLst/>
          </a:prstGeom>
          <a:solidFill>
            <a:srgbClr val="663300"/>
          </a:solidFill>
          <a:ln w="9525">
            <a:solidFill>
              <a:srgbClr val="6633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6600"/>
                </a:solidFill>
              </a:ln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332538" y="1447800"/>
            <a:ext cx="182562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632575" y="1447800"/>
            <a:ext cx="182563" cy="533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Resistor Value: Example #1</a:t>
            </a:r>
          </a:p>
        </p:txBody>
      </p:sp>
    </p:spTree>
    <p:extLst>
      <p:ext uri="{BB962C8B-B14F-4D97-AF65-F5344CB8AC3E}">
        <p14:creationId xmlns:p14="http://schemas.microsoft.com/office/powerpoint/2010/main" val="406535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35213"/>
            <a:ext cx="40386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Content Placeholder 36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1828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Example:</a:t>
            </a:r>
          </a:p>
          <a:p>
            <a:pPr marL="400050" lvl="1" indent="0">
              <a:buFontTx/>
              <a:buNone/>
            </a:pPr>
            <a:r>
              <a:rPr lang="en-US" dirty="0" smtClean="0"/>
              <a:t>Determine the nominal value for the resistor shown.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5C521-98A6-4A15-B4F5-9177B70019F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9" name="Content Placeholder 36"/>
          <p:cNvSpPr txBox="1">
            <a:spLocks/>
          </p:cNvSpPr>
          <p:nvPr/>
        </p:nvSpPr>
        <p:spPr bwMode="auto">
          <a:xfrm>
            <a:off x="457200" y="3200400"/>
            <a:ext cx="4038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800" kern="0">
                <a:latin typeface="+mn-lt"/>
                <a:cs typeface="+mn-cs"/>
              </a:rPr>
              <a:t>Solution:</a:t>
            </a:r>
          </a:p>
          <a:p>
            <a:pPr marL="400050" lvl="1" eaLnBrk="0" hangingPunct="0">
              <a:spcBef>
                <a:spcPts val="1200"/>
              </a:spcBef>
              <a:defRPr/>
            </a:pPr>
            <a:r>
              <a:rPr lang="en-US" sz="2400"/>
              <a:t>10 x 100 </a:t>
            </a:r>
            <a:r>
              <a:rPr lang="en-US" sz="2400">
                <a:sym typeface="Symbol" pitchFamily="18" charset="2"/>
              </a:rPr>
              <a:t>  5%</a:t>
            </a:r>
          </a:p>
          <a:p>
            <a:pPr marL="400050" lvl="1" eaLnBrk="0" hangingPunct="0">
              <a:spcBef>
                <a:spcPts val="1200"/>
              </a:spcBef>
              <a:defRPr/>
            </a:pPr>
            <a:r>
              <a:rPr lang="en-US" sz="2400"/>
              <a:t>1000 </a:t>
            </a:r>
            <a:r>
              <a:rPr lang="en-US" sz="2400">
                <a:sym typeface="Symbol" pitchFamily="18" charset="2"/>
              </a:rPr>
              <a:t>  5%</a:t>
            </a:r>
          </a:p>
          <a:p>
            <a:pPr marL="400050" lvl="1" eaLnBrk="0" hangingPunct="0">
              <a:spcBef>
                <a:spcPts val="1200"/>
              </a:spcBef>
              <a:defRPr/>
            </a:pPr>
            <a:r>
              <a:rPr lang="en-US" sz="2400"/>
              <a:t>1 K </a:t>
            </a:r>
            <a:r>
              <a:rPr lang="en-US" sz="2400">
                <a:sym typeface="Symbol" pitchFamily="18" charset="2"/>
              </a:rPr>
              <a:t>  5%</a:t>
            </a:r>
          </a:p>
          <a:p>
            <a:pPr marL="400050" lvl="1" eaLnBrk="0" hangingPunct="0">
              <a:spcBef>
                <a:spcPts val="1200"/>
              </a:spcBef>
              <a:defRPr/>
            </a:pPr>
            <a:endParaRPr lang="en-US" sz="2400">
              <a:sym typeface="Symbol" pitchFamily="18" charset="2"/>
            </a:endParaRPr>
          </a:p>
          <a:p>
            <a:pPr marL="400050" lvl="1" eaLnBrk="0" hangingPunct="0">
              <a:spcBef>
                <a:spcPct val="20000"/>
              </a:spcBef>
              <a:defRPr/>
            </a:pPr>
            <a:endParaRPr lang="en-US" sz="2400" kern="0">
              <a:latin typeface="+mn-lt"/>
            </a:endParaRPr>
          </a:p>
        </p:txBody>
      </p:sp>
      <p:grpSp>
        <p:nvGrpSpPr>
          <p:cNvPr id="23559" name="Group 44"/>
          <p:cNvGrpSpPr>
            <a:grpSpLocks/>
          </p:cNvGrpSpPr>
          <p:nvPr/>
        </p:nvGrpSpPr>
        <p:grpSpPr bwMode="auto">
          <a:xfrm>
            <a:off x="4908550" y="1447800"/>
            <a:ext cx="3886200" cy="1254125"/>
            <a:chOff x="4908475" y="1447800"/>
            <a:chExt cx="3886200" cy="1254825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908475" y="1676528"/>
              <a:ext cx="3886200" cy="762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5891138" y="1447800"/>
              <a:ext cx="1981200" cy="533698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5884788" y="1447800"/>
              <a:ext cx="1981200" cy="533698"/>
            </a:xfrm>
            <a:prstGeom prst="roundRect">
              <a:avLst/>
            </a:prstGeom>
            <a:noFill/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81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43538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341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48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1" name="Elbow Connector 30"/>
            <p:cNvCxnSpPr>
              <a:stCxn id="27" idx="0"/>
              <a:endCxn id="36" idx="2"/>
            </p:cNvCxnSpPr>
            <p:nvPr/>
          </p:nvCxnSpPr>
          <p:spPr>
            <a:xfrm rot="5400000" flipH="1" flipV="1">
              <a:off x="5636228" y="1907795"/>
              <a:ext cx="416157" cy="563563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>
              <a:stCxn id="28" idx="0"/>
              <a:endCxn id="37" idx="2"/>
            </p:cNvCxnSpPr>
            <p:nvPr/>
          </p:nvCxnSpPr>
          <p:spPr>
            <a:xfrm rot="5400000" flipH="1" flipV="1">
              <a:off x="6216459" y="2189577"/>
              <a:ext cx="416157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>
              <a:stCxn id="29" idx="0"/>
              <a:endCxn id="38" idx="2"/>
            </p:cNvCxnSpPr>
            <p:nvPr/>
          </p:nvCxnSpPr>
          <p:spPr>
            <a:xfrm rot="16200000" flipV="1">
              <a:off x="6811771" y="1894302"/>
              <a:ext cx="416157" cy="59055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>
              <a:stCxn id="30" idx="0"/>
              <a:endCxn id="35" idx="2"/>
            </p:cNvCxnSpPr>
            <p:nvPr/>
          </p:nvCxnSpPr>
          <p:spPr>
            <a:xfrm rot="16200000" flipV="1">
              <a:off x="7680134" y="1848264"/>
              <a:ext cx="416157" cy="682625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7456488" y="1447800"/>
            <a:ext cx="182562" cy="533400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035675" y="1447800"/>
            <a:ext cx="182563" cy="533400"/>
          </a:xfrm>
          <a:prstGeom prst="rect">
            <a:avLst/>
          </a:prstGeom>
          <a:solidFill>
            <a:srgbClr val="663300"/>
          </a:solidFill>
          <a:ln w="9525">
            <a:solidFill>
              <a:srgbClr val="6633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6600"/>
                </a:solidFill>
              </a:ln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332538" y="1447800"/>
            <a:ext cx="182562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632575" y="1447800"/>
            <a:ext cx="182563" cy="533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5129213" y="3879850"/>
            <a:ext cx="822325" cy="320675"/>
          </a:xfrm>
          <a:prstGeom prst="roundRect">
            <a:avLst/>
          </a:prstGeom>
          <a:ln w="285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6024563" y="3571875"/>
            <a:ext cx="822325" cy="320675"/>
          </a:xfrm>
          <a:prstGeom prst="roundRect">
            <a:avLst/>
          </a:prstGeom>
          <a:ln w="285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926263" y="4194175"/>
            <a:ext cx="822325" cy="320675"/>
          </a:xfrm>
          <a:prstGeom prst="roundRect">
            <a:avLst/>
          </a:prstGeom>
          <a:ln w="285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7826375" y="3262313"/>
            <a:ext cx="823913" cy="320675"/>
          </a:xfrm>
          <a:prstGeom prst="roundRect">
            <a:avLst/>
          </a:prstGeom>
          <a:ln w="285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68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689600"/>
            <a:ext cx="28194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Resistor Value: Example #1</a:t>
            </a:r>
          </a:p>
        </p:txBody>
      </p:sp>
    </p:spTree>
    <p:extLst>
      <p:ext uri="{BB962C8B-B14F-4D97-AF65-F5344CB8AC3E}">
        <p14:creationId xmlns:p14="http://schemas.microsoft.com/office/powerpoint/2010/main" val="331469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35213"/>
            <a:ext cx="40386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Content Placeholder 36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1828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mtClean="0"/>
              <a:t>Example:</a:t>
            </a:r>
          </a:p>
          <a:p>
            <a:pPr marL="400050" lvl="1" indent="0">
              <a:buFontTx/>
              <a:buNone/>
            </a:pPr>
            <a:r>
              <a:rPr lang="en-US" smtClean="0"/>
              <a:t>Determine the nominal value for the resistor shown.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B9294-8316-4931-820F-E12BA51AB88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24582" name="Group 43"/>
          <p:cNvGrpSpPr>
            <a:grpSpLocks/>
          </p:cNvGrpSpPr>
          <p:nvPr/>
        </p:nvGrpSpPr>
        <p:grpSpPr bwMode="auto">
          <a:xfrm>
            <a:off x="4908550" y="1447800"/>
            <a:ext cx="3886200" cy="1254125"/>
            <a:chOff x="4908475" y="1447800"/>
            <a:chExt cx="3886200" cy="1254825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908475" y="1676528"/>
              <a:ext cx="3886200" cy="762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5886375" y="1447800"/>
              <a:ext cx="1981200" cy="533698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5886375" y="1447800"/>
              <a:ext cx="1981200" cy="533698"/>
            </a:xfrm>
            <a:prstGeom prst="roundRect">
              <a:avLst/>
            </a:prstGeom>
            <a:noFill/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81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43538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341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48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1" name="Elbow Connector 30"/>
            <p:cNvCxnSpPr>
              <a:stCxn id="27" idx="0"/>
              <a:endCxn id="36" idx="2"/>
            </p:cNvCxnSpPr>
            <p:nvPr/>
          </p:nvCxnSpPr>
          <p:spPr>
            <a:xfrm rot="5400000" flipH="1" flipV="1">
              <a:off x="5636228" y="1907795"/>
              <a:ext cx="416157" cy="563563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>
              <a:stCxn id="28" idx="0"/>
              <a:endCxn id="37" idx="2"/>
            </p:cNvCxnSpPr>
            <p:nvPr/>
          </p:nvCxnSpPr>
          <p:spPr>
            <a:xfrm rot="5400000" flipH="1" flipV="1">
              <a:off x="6216459" y="2189577"/>
              <a:ext cx="416157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>
              <a:stCxn id="29" idx="0"/>
              <a:endCxn id="38" idx="2"/>
            </p:cNvCxnSpPr>
            <p:nvPr/>
          </p:nvCxnSpPr>
          <p:spPr>
            <a:xfrm rot="16200000" flipV="1">
              <a:off x="6811771" y="1894302"/>
              <a:ext cx="416157" cy="59055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>
              <a:stCxn id="30" idx="0"/>
              <a:endCxn id="35" idx="2"/>
            </p:cNvCxnSpPr>
            <p:nvPr/>
          </p:nvCxnSpPr>
          <p:spPr>
            <a:xfrm rot="16200000" flipV="1">
              <a:off x="7680134" y="1848264"/>
              <a:ext cx="416157" cy="682625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7456488" y="1447800"/>
            <a:ext cx="182562" cy="533400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035675" y="1447800"/>
            <a:ext cx="182563" cy="533400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6600"/>
                </a:solidFill>
              </a:ln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332538" y="1447800"/>
            <a:ext cx="182562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632575" y="1447800"/>
            <a:ext cx="182563" cy="5334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Resistor Value: Example #2</a:t>
            </a:r>
          </a:p>
        </p:txBody>
      </p:sp>
    </p:spTree>
    <p:extLst>
      <p:ext uri="{BB962C8B-B14F-4D97-AF65-F5344CB8AC3E}">
        <p14:creationId xmlns:p14="http://schemas.microsoft.com/office/powerpoint/2010/main" val="35267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35213"/>
            <a:ext cx="40386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Content Placeholder 36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1828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mtClean="0"/>
              <a:t>Example:</a:t>
            </a:r>
          </a:p>
          <a:p>
            <a:pPr marL="400050" lvl="1" indent="0">
              <a:buFontTx/>
              <a:buNone/>
            </a:pPr>
            <a:r>
              <a:rPr lang="en-US" smtClean="0"/>
              <a:t>Determine the nominal value for the resistor shown.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8E3F7-461D-4C95-9CB7-980FCC2C25E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9" name="Content Placeholder 36"/>
          <p:cNvSpPr txBox="1">
            <a:spLocks/>
          </p:cNvSpPr>
          <p:nvPr/>
        </p:nvSpPr>
        <p:spPr bwMode="auto">
          <a:xfrm>
            <a:off x="457200" y="3200400"/>
            <a:ext cx="4038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800" kern="0">
                <a:latin typeface="+mn-lt"/>
                <a:cs typeface="+mn-cs"/>
              </a:rPr>
              <a:t>Solution:</a:t>
            </a:r>
          </a:p>
          <a:p>
            <a:pPr marL="400050" lvl="1" eaLnBrk="0" hangingPunct="0">
              <a:spcBef>
                <a:spcPts val="1200"/>
              </a:spcBef>
              <a:defRPr/>
            </a:pPr>
            <a:r>
              <a:rPr lang="en-US" sz="2400"/>
              <a:t>39 x 100K </a:t>
            </a:r>
            <a:r>
              <a:rPr lang="en-US" sz="2400">
                <a:sym typeface="Symbol" pitchFamily="18" charset="2"/>
              </a:rPr>
              <a:t>  5%</a:t>
            </a:r>
          </a:p>
          <a:p>
            <a:pPr marL="400050" lvl="1" eaLnBrk="0" hangingPunct="0">
              <a:spcBef>
                <a:spcPts val="1200"/>
              </a:spcBef>
              <a:defRPr/>
            </a:pPr>
            <a:r>
              <a:rPr lang="en-US" sz="2400"/>
              <a:t>3900000 </a:t>
            </a:r>
            <a:r>
              <a:rPr lang="en-US" sz="2400">
                <a:sym typeface="Symbol" pitchFamily="18" charset="2"/>
              </a:rPr>
              <a:t>  5%</a:t>
            </a:r>
          </a:p>
          <a:p>
            <a:pPr marL="400050" lvl="1" eaLnBrk="0" hangingPunct="0">
              <a:spcBef>
                <a:spcPts val="1200"/>
              </a:spcBef>
              <a:defRPr/>
            </a:pPr>
            <a:r>
              <a:rPr lang="en-US" sz="2400"/>
              <a:t>3.9 M </a:t>
            </a:r>
            <a:r>
              <a:rPr lang="en-US" sz="2400">
                <a:sym typeface="Symbol" pitchFamily="18" charset="2"/>
              </a:rPr>
              <a:t>  5%</a:t>
            </a:r>
          </a:p>
          <a:p>
            <a:pPr marL="400050" lvl="1" eaLnBrk="0" hangingPunct="0">
              <a:spcBef>
                <a:spcPts val="1200"/>
              </a:spcBef>
              <a:defRPr/>
            </a:pPr>
            <a:endParaRPr lang="en-US" sz="2400">
              <a:sym typeface="Symbol" pitchFamily="18" charset="2"/>
            </a:endParaRPr>
          </a:p>
          <a:p>
            <a:pPr marL="400050" lvl="1" eaLnBrk="0" hangingPunct="0">
              <a:spcBef>
                <a:spcPct val="20000"/>
              </a:spcBef>
              <a:defRPr/>
            </a:pPr>
            <a:endParaRPr lang="en-US" sz="2400" kern="0">
              <a:latin typeface="+mn-lt"/>
            </a:endParaRPr>
          </a:p>
        </p:txBody>
      </p:sp>
      <p:grpSp>
        <p:nvGrpSpPr>
          <p:cNvPr id="25607" name="Group 44"/>
          <p:cNvGrpSpPr>
            <a:grpSpLocks/>
          </p:cNvGrpSpPr>
          <p:nvPr/>
        </p:nvGrpSpPr>
        <p:grpSpPr bwMode="auto">
          <a:xfrm>
            <a:off x="4908550" y="1447800"/>
            <a:ext cx="3886200" cy="1254125"/>
            <a:chOff x="4908475" y="1447800"/>
            <a:chExt cx="3886200" cy="1254825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908475" y="1676528"/>
              <a:ext cx="3886200" cy="762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5891138" y="1447800"/>
              <a:ext cx="1981200" cy="533698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5884788" y="1447800"/>
              <a:ext cx="1981200" cy="533698"/>
            </a:xfrm>
            <a:prstGeom prst="roundRect">
              <a:avLst/>
            </a:prstGeom>
            <a:noFill/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81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43538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341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48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1" name="Elbow Connector 30"/>
            <p:cNvCxnSpPr>
              <a:stCxn id="27" idx="0"/>
              <a:endCxn id="36" idx="2"/>
            </p:cNvCxnSpPr>
            <p:nvPr/>
          </p:nvCxnSpPr>
          <p:spPr>
            <a:xfrm rot="5400000" flipH="1" flipV="1">
              <a:off x="5636228" y="1907795"/>
              <a:ext cx="416157" cy="563563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>
              <a:stCxn id="28" idx="0"/>
              <a:endCxn id="37" idx="2"/>
            </p:cNvCxnSpPr>
            <p:nvPr/>
          </p:nvCxnSpPr>
          <p:spPr>
            <a:xfrm rot="5400000" flipH="1" flipV="1">
              <a:off x="6216459" y="2189577"/>
              <a:ext cx="416157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>
              <a:stCxn id="29" idx="0"/>
              <a:endCxn id="38" idx="2"/>
            </p:cNvCxnSpPr>
            <p:nvPr/>
          </p:nvCxnSpPr>
          <p:spPr>
            <a:xfrm rot="16200000" flipV="1">
              <a:off x="6811771" y="1894302"/>
              <a:ext cx="416157" cy="59055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>
              <a:stCxn id="30" idx="0"/>
              <a:endCxn id="35" idx="2"/>
            </p:cNvCxnSpPr>
            <p:nvPr/>
          </p:nvCxnSpPr>
          <p:spPr>
            <a:xfrm rot="16200000" flipV="1">
              <a:off x="7680134" y="1848264"/>
              <a:ext cx="416157" cy="682625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7456488" y="1447800"/>
            <a:ext cx="182562" cy="533400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035675" y="1447800"/>
            <a:ext cx="182563" cy="533400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6600"/>
                </a:solidFill>
              </a:ln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332538" y="1447800"/>
            <a:ext cx="182562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632575" y="1447800"/>
            <a:ext cx="182563" cy="5334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5129213" y="4510088"/>
            <a:ext cx="822325" cy="319087"/>
          </a:xfrm>
          <a:prstGeom prst="roundRect">
            <a:avLst/>
          </a:prstGeom>
          <a:ln w="285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6024563" y="6373813"/>
            <a:ext cx="822325" cy="320675"/>
          </a:xfrm>
          <a:prstGeom prst="roundRect">
            <a:avLst/>
          </a:prstGeom>
          <a:ln w="285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926263" y="5119688"/>
            <a:ext cx="822325" cy="319087"/>
          </a:xfrm>
          <a:prstGeom prst="roundRect">
            <a:avLst/>
          </a:prstGeom>
          <a:ln w="285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7826375" y="3262313"/>
            <a:ext cx="823913" cy="320675"/>
          </a:xfrm>
          <a:prstGeom prst="roundRect">
            <a:avLst/>
          </a:prstGeom>
          <a:ln w="285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61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638800"/>
            <a:ext cx="28194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Resistor Value: Example #2</a:t>
            </a:r>
          </a:p>
        </p:txBody>
      </p:sp>
    </p:spTree>
    <p:extLst>
      <p:ext uri="{BB962C8B-B14F-4D97-AF65-F5344CB8AC3E}">
        <p14:creationId xmlns:p14="http://schemas.microsoft.com/office/powerpoint/2010/main" val="233047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35213"/>
            <a:ext cx="40386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Content Placeholder 36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267200" cy="1371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mtClean="0"/>
              <a:t>Example:</a:t>
            </a:r>
          </a:p>
          <a:p>
            <a:pPr marL="400050" lvl="1" indent="0">
              <a:buFontTx/>
              <a:buNone/>
            </a:pPr>
            <a:r>
              <a:rPr lang="en-US" smtClean="0"/>
              <a:t>Determine the color bands for a 1.5 K</a:t>
            </a:r>
            <a:r>
              <a:rPr lang="en-US" smtClean="0">
                <a:sym typeface="Symbol" pitchFamily="18" charset="2"/>
              </a:rPr>
              <a:t>   5% resistor.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41144-444E-4B15-A00F-7FB97844398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26630" name="Group 44"/>
          <p:cNvGrpSpPr>
            <a:grpSpLocks/>
          </p:cNvGrpSpPr>
          <p:nvPr/>
        </p:nvGrpSpPr>
        <p:grpSpPr bwMode="auto">
          <a:xfrm>
            <a:off x="4908550" y="1447800"/>
            <a:ext cx="3886200" cy="1254125"/>
            <a:chOff x="4908475" y="1447800"/>
            <a:chExt cx="3886200" cy="1254825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908475" y="1676528"/>
              <a:ext cx="3886200" cy="762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5891138" y="1447800"/>
              <a:ext cx="1981200" cy="533698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5884788" y="1447800"/>
              <a:ext cx="1981200" cy="533698"/>
            </a:xfrm>
            <a:prstGeom prst="roundRect">
              <a:avLst/>
            </a:prstGeom>
            <a:noFill/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81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43538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341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48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1" name="Elbow Connector 30"/>
            <p:cNvCxnSpPr>
              <a:stCxn id="27" idx="0"/>
            </p:cNvCxnSpPr>
            <p:nvPr/>
          </p:nvCxnSpPr>
          <p:spPr>
            <a:xfrm rot="5400000" flipH="1" flipV="1">
              <a:off x="5636228" y="1907795"/>
              <a:ext cx="416157" cy="563563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>
              <a:stCxn id="28" idx="0"/>
              <a:endCxn id="37" idx="2"/>
            </p:cNvCxnSpPr>
            <p:nvPr/>
          </p:nvCxnSpPr>
          <p:spPr>
            <a:xfrm rot="5400000" flipH="1" flipV="1">
              <a:off x="6216459" y="2189577"/>
              <a:ext cx="416157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>
              <a:stCxn id="29" idx="0"/>
              <a:endCxn id="38" idx="2"/>
            </p:cNvCxnSpPr>
            <p:nvPr/>
          </p:nvCxnSpPr>
          <p:spPr>
            <a:xfrm rot="16200000" flipV="1">
              <a:off x="6811771" y="1894302"/>
              <a:ext cx="416157" cy="59055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>
              <a:stCxn id="30" idx="0"/>
              <a:endCxn id="35" idx="2"/>
            </p:cNvCxnSpPr>
            <p:nvPr/>
          </p:nvCxnSpPr>
          <p:spPr>
            <a:xfrm rot="16200000" flipV="1">
              <a:off x="7680134" y="1848264"/>
              <a:ext cx="416157" cy="682625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7456488" y="1447800"/>
            <a:ext cx="182562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332538" y="1447800"/>
            <a:ext cx="182562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632575" y="1447800"/>
            <a:ext cx="182563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032500" y="1447800"/>
            <a:ext cx="182563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Resistor Value: Example #3</a:t>
            </a:r>
          </a:p>
        </p:txBody>
      </p:sp>
    </p:spTree>
    <p:extLst>
      <p:ext uri="{BB962C8B-B14F-4D97-AF65-F5344CB8AC3E}">
        <p14:creationId xmlns:p14="http://schemas.microsoft.com/office/powerpoint/2010/main" val="224448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35213"/>
            <a:ext cx="40386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Content Placeholder 36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267200" cy="1371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mtClean="0"/>
              <a:t>Example:</a:t>
            </a:r>
          </a:p>
          <a:p>
            <a:pPr marL="400050" lvl="1" indent="0">
              <a:buFontTx/>
              <a:buNone/>
            </a:pPr>
            <a:r>
              <a:rPr lang="en-US" smtClean="0"/>
              <a:t>Determine the color bands for a 1.5 K</a:t>
            </a:r>
            <a:r>
              <a:rPr lang="en-US" smtClean="0">
                <a:sym typeface="Symbol" pitchFamily="18" charset="2"/>
              </a:rPr>
              <a:t>   5% resistor.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B0582-9563-4F4B-B97B-2121F721915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7654" name="Content Placeholder 36"/>
          <p:cNvSpPr txBox="1">
            <a:spLocks/>
          </p:cNvSpPr>
          <p:nvPr/>
        </p:nvSpPr>
        <p:spPr bwMode="auto">
          <a:xfrm>
            <a:off x="457200" y="2667000"/>
            <a:ext cx="4038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00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/>
              <a:t>Solution:</a:t>
            </a:r>
          </a:p>
          <a:p>
            <a:pPr lvl="1">
              <a:spcAft>
                <a:spcPts val="600"/>
              </a:spcAft>
            </a:pPr>
            <a:r>
              <a:rPr lang="en-US" sz="2000"/>
              <a:t>1.5 K </a:t>
            </a:r>
            <a:r>
              <a:rPr lang="en-US" sz="2000">
                <a:sym typeface="Symbol" pitchFamily="18" charset="2"/>
              </a:rPr>
              <a:t>  5%</a:t>
            </a:r>
          </a:p>
          <a:p>
            <a:pPr lvl="1">
              <a:spcAft>
                <a:spcPts val="600"/>
              </a:spcAft>
            </a:pPr>
            <a:r>
              <a:rPr lang="en-US" sz="2000"/>
              <a:t>1500 </a:t>
            </a:r>
            <a:r>
              <a:rPr lang="en-US" sz="2000">
                <a:sym typeface="Symbol" pitchFamily="18" charset="2"/>
              </a:rPr>
              <a:t>  5%</a:t>
            </a:r>
          </a:p>
          <a:p>
            <a:pPr lvl="1">
              <a:spcAft>
                <a:spcPts val="600"/>
              </a:spcAft>
            </a:pPr>
            <a:r>
              <a:rPr lang="en-US" sz="2000">
                <a:sym typeface="Symbol" pitchFamily="18" charset="2"/>
              </a:rPr>
              <a:t>15 x 100   5%</a:t>
            </a:r>
          </a:p>
          <a:p>
            <a:pPr lvl="1">
              <a:spcAft>
                <a:spcPts val="600"/>
              </a:spcAft>
            </a:pPr>
            <a:r>
              <a:rPr lang="en-US" sz="2000">
                <a:sym typeface="Symbol" pitchFamily="18" charset="2"/>
              </a:rPr>
              <a:t>	1:	Brown</a:t>
            </a:r>
          </a:p>
          <a:p>
            <a:pPr lvl="1">
              <a:spcAft>
                <a:spcPts val="600"/>
              </a:spcAft>
            </a:pPr>
            <a:r>
              <a:rPr lang="en-US" sz="2000">
                <a:sym typeface="Symbol" pitchFamily="18" charset="2"/>
              </a:rPr>
              <a:t>	5:	Green</a:t>
            </a:r>
          </a:p>
          <a:p>
            <a:pPr lvl="1">
              <a:spcAft>
                <a:spcPts val="600"/>
              </a:spcAft>
            </a:pPr>
            <a:r>
              <a:rPr lang="en-US" sz="2000">
                <a:sym typeface="Symbol" pitchFamily="18" charset="2"/>
              </a:rPr>
              <a:t>	100:	Red</a:t>
            </a:r>
          </a:p>
          <a:p>
            <a:pPr lvl="1">
              <a:spcAft>
                <a:spcPts val="600"/>
              </a:spcAft>
            </a:pPr>
            <a:r>
              <a:rPr lang="en-US" sz="2000">
                <a:sym typeface="Symbol" pitchFamily="18" charset="2"/>
              </a:rPr>
              <a:t>	5%:	Gold</a:t>
            </a:r>
            <a:endParaRPr lang="en-US" sz="2400">
              <a:sym typeface="Symbol" pitchFamily="18" charset="2"/>
            </a:endParaRPr>
          </a:p>
          <a:p>
            <a:pPr lvl="1">
              <a:spcBef>
                <a:spcPct val="20000"/>
              </a:spcBef>
            </a:pPr>
            <a:endParaRPr lang="en-US" sz="2400"/>
          </a:p>
        </p:txBody>
      </p:sp>
      <p:grpSp>
        <p:nvGrpSpPr>
          <p:cNvPr id="27655" name="Group 44"/>
          <p:cNvGrpSpPr>
            <a:grpSpLocks/>
          </p:cNvGrpSpPr>
          <p:nvPr/>
        </p:nvGrpSpPr>
        <p:grpSpPr bwMode="auto">
          <a:xfrm>
            <a:off x="4908550" y="1447800"/>
            <a:ext cx="3886200" cy="1254125"/>
            <a:chOff x="4908475" y="1447800"/>
            <a:chExt cx="3886200" cy="1254825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908475" y="1676528"/>
              <a:ext cx="3886200" cy="762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5891138" y="1447800"/>
              <a:ext cx="1981200" cy="533698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5884788" y="1447800"/>
              <a:ext cx="1981200" cy="533698"/>
            </a:xfrm>
            <a:prstGeom prst="roundRect">
              <a:avLst/>
            </a:prstGeom>
            <a:noFill/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81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43538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341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48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1" name="Elbow Connector 30"/>
            <p:cNvCxnSpPr>
              <a:stCxn id="27" idx="0"/>
            </p:cNvCxnSpPr>
            <p:nvPr/>
          </p:nvCxnSpPr>
          <p:spPr>
            <a:xfrm rot="5400000" flipH="1" flipV="1">
              <a:off x="5636228" y="1907795"/>
              <a:ext cx="416157" cy="563563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>
              <a:stCxn id="28" idx="0"/>
              <a:endCxn id="37" idx="2"/>
            </p:cNvCxnSpPr>
            <p:nvPr/>
          </p:nvCxnSpPr>
          <p:spPr>
            <a:xfrm rot="5400000" flipH="1" flipV="1">
              <a:off x="6216459" y="2189577"/>
              <a:ext cx="416157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>
              <a:stCxn id="29" idx="0"/>
              <a:endCxn id="38" idx="2"/>
            </p:cNvCxnSpPr>
            <p:nvPr/>
          </p:nvCxnSpPr>
          <p:spPr>
            <a:xfrm rot="16200000" flipV="1">
              <a:off x="6811771" y="1894302"/>
              <a:ext cx="416157" cy="59055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>
              <a:stCxn id="30" idx="0"/>
              <a:endCxn id="35" idx="2"/>
            </p:cNvCxnSpPr>
            <p:nvPr/>
          </p:nvCxnSpPr>
          <p:spPr>
            <a:xfrm rot="16200000" flipV="1">
              <a:off x="7680134" y="1848264"/>
              <a:ext cx="416157" cy="682625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7456488" y="1447800"/>
            <a:ext cx="182562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332538" y="1447800"/>
            <a:ext cx="182562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632575" y="1447800"/>
            <a:ext cx="182563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?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129213" y="3889375"/>
            <a:ext cx="822325" cy="319088"/>
          </a:xfrm>
          <a:prstGeom prst="roundRect">
            <a:avLst/>
          </a:prstGeom>
          <a:ln w="285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6024563" y="5138738"/>
            <a:ext cx="822325" cy="320675"/>
          </a:xfrm>
          <a:prstGeom prst="roundRect">
            <a:avLst/>
          </a:prstGeom>
          <a:ln w="285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926263" y="4203700"/>
            <a:ext cx="822325" cy="320675"/>
          </a:xfrm>
          <a:prstGeom prst="roundRect">
            <a:avLst/>
          </a:prstGeom>
          <a:ln w="285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7826375" y="3262313"/>
            <a:ext cx="823913" cy="320675"/>
          </a:xfrm>
          <a:prstGeom prst="roundRect">
            <a:avLst/>
          </a:prstGeom>
          <a:ln w="285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032500" y="1447800"/>
            <a:ext cx="182563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?</a:t>
            </a:r>
          </a:p>
        </p:txBody>
      </p:sp>
      <p:pic>
        <p:nvPicPr>
          <p:cNvPr id="2766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867400"/>
            <a:ext cx="3200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Resistor Value: Example #3</a:t>
            </a:r>
          </a:p>
        </p:txBody>
      </p:sp>
    </p:spTree>
    <p:extLst>
      <p:ext uri="{BB962C8B-B14F-4D97-AF65-F5344CB8AC3E}">
        <p14:creationId xmlns:p14="http://schemas.microsoft.com/office/powerpoint/2010/main" val="41035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Breadboard?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2800" dirty="0"/>
              <a:t>Sometimes called a </a:t>
            </a:r>
            <a:r>
              <a:rPr lang="en-US" sz="2800" dirty="0" err="1" smtClean="0"/>
              <a:t>protoboard</a:t>
            </a:r>
            <a:endParaRPr lang="en-US" sz="2800" dirty="0"/>
          </a:p>
          <a:p>
            <a:pPr>
              <a:buFontTx/>
              <a:buChar char="•"/>
            </a:pPr>
            <a:r>
              <a:rPr lang="en-US" sz="2800" dirty="0"/>
              <a:t>Reusable platform for temporarily built electronic circuits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565" y="2925102"/>
            <a:ext cx="2358996" cy="354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readboard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960" y="3464847"/>
            <a:ext cx="46545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7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Measured Value</a:t>
            </a:r>
          </a:p>
        </p:txBody>
      </p:sp>
      <p:sp>
        <p:nvSpPr>
          <p:cNvPr id="28675" name="Content Placeholder 6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2590800" cy="3048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mtClean="0"/>
              <a:t>Use a digital multimeter (DMM) to measure resistance.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B1DCA-D891-4C8B-AEA6-B17DB3D54C5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1371600"/>
            <a:ext cx="553878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71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Breadboard?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/>
              <a:t>It takes less time (and money) to breadboard a circuit than to design and fabricate a printed circuit board (PCB</a:t>
            </a:r>
            <a:r>
              <a:rPr lang="en-US" smtClean="0"/>
              <a:t>).</a:t>
            </a:r>
            <a:endParaRPr lang="en-US"/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mtClean="0"/>
              <a:t>Because </a:t>
            </a:r>
            <a:r>
              <a:rPr lang="en-US"/>
              <a:t>of the cost, a PCB should be reserved for the final working </a:t>
            </a:r>
            <a:r>
              <a:rPr lang="en-US" smtClean="0"/>
              <a:t>design.</a:t>
            </a:r>
            <a:endParaRPr lang="en-US"/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/>
              <a:t>As a complement to circuit </a:t>
            </a:r>
            <a:r>
              <a:rPr lang="en-US" smtClean="0"/>
              <a:t>simulation, </a:t>
            </a:r>
            <a:r>
              <a:rPr lang="en-US" err="1" smtClean="0"/>
              <a:t>breadboarding</a:t>
            </a:r>
            <a:r>
              <a:rPr lang="en-US" smtClean="0"/>
              <a:t> allows designers </a:t>
            </a:r>
            <a:r>
              <a:rPr lang="en-US"/>
              <a:t>to </a:t>
            </a:r>
            <a:r>
              <a:rPr lang="en-US" smtClean="0"/>
              <a:t>observe </a:t>
            </a:r>
            <a:r>
              <a:rPr lang="en-US"/>
              <a:t>how, and if, the actual circuit </a:t>
            </a:r>
            <a:r>
              <a:rPr lang="en-US" smtClean="0"/>
              <a:t>functions.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5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Breadboard?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30000"/>
              </a:spcAft>
            </a:pPr>
            <a:r>
              <a:rPr lang="en-US" dirty="0"/>
              <a:t>Breadboards give </a:t>
            </a:r>
            <a:r>
              <a:rPr lang="en-US" dirty="0" smtClean="0"/>
              <a:t>designers the ability </a:t>
            </a:r>
            <a:r>
              <a:rPr lang="en-US" dirty="0"/>
              <a:t>to quickly change components during development and testing, such as swapping resistors or capacitors of different values.</a:t>
            </a:r>
          </a:p>
          <a:p>
            <a:pPr>
              <a:spcAft>
                <a:spcPct val="30000"/>
              </a:spcAft>
            </a:pPr>
            <a:r>
              <a:rPr lang="en-US" dirty="0" smtClean="0"/>
              <a:t>Breadboards allow designers </a:t>
            </a:r>
            <a:r>
              <a:rPr lang="en-US" dirty="0"/>
              <a:t>to easily modify a circuit to facilitate measurements of voltage, current, or </a:t>
            </a:r>
            <a:r>
              <a:rPr lang="en-US" dirty="0" smtClean="0"/>
              <a:t>resistance without soldering.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74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smtClean="0"/>
              <a:t>a </a:t>
            </a:r>
            <a:r>
              <a:rPr lang="en-US" dirty="0"/>
              <a:t>Breadboard Works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337437" cy="4525963"/>
          </a:xfrm>
        </p:spPr>
        <p:txBody>
          <a:bodyPr/>
          <a:lstStyle/>
          <a:p>
            <a:r>
              <a:rPr lang="en-US"/>
              <a:t>Electric component leads and wire are inserted into holes arranged in grid pattern on breadboard surface</a:t>
            </a:r>
          </a:p>
          <a:p>
            <a:r>
              <a:rPr lang="en-US"/>
              <a:t>Series of internal metal strips connect specific rows of </a:t>
            </a:r>
            <a:r>
              <a:rPr lang="en-US" smtClean="0"/>
              <a:t>holes</a:t>
            </a:r>
            <a:endParaRPr lang="en-US"/>
          </a:p>
        </p:txBody>
      </p:sp>
      <p:pic>
        <p:nvPicPr>
          <p:cNvPr id="7" name="Picture 2" descr="breadboard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052" y="1912461"/>
            <a:ext cx="3358896" cy="390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58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0586" y="3186560"/>
            <a:ext cx="1593234" cy="132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1930" y="1118669"/>
            <a:ext cx="3636990" cy="546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Breadboard Connections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3787254" cy="4830763"/>
          </a:xfrm>
        </p:spPr>
        <p:txBody>
          <a:bodyPr/>
          <a:lstStyle/>
          <a:p>
            <a:r>
              <a:rPr lang="en-US" dirty="0" smtClean="0"/>
              <a:t>Columns and rows connected</a:t>
            </a:r>
            <a:endParaRPr lang="en-US" dirty="0"/>
          </a:p>
        </p:txBody>
      </p:sp>
      <p:sp>
        <p:nvSpPr>
          <p:cNvPr id="157" name="TextBox 156"/>
          <p:cNvSpPr txBox="1"/>
          <p:nvPr/>
        </p:nvSpPr>
        <p:spPr>
          <a:xfrm>
            <a:off x="1355810" y="4681604"/>
            <a:ext cx="1742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Holes to</a:t>
            </a:r>
          </a:p>
          <a:p>
            <a:r>
              <a:rPr lang="en-US" sz="2400" dirty="0" smtClean="0"/>
              <a:t>insert wires</a:t>
            </a:r>
            <a:endParaRPr lang="en-US" sz="2400" dirty="0"/>
          </a:p>
        </p:txBody>
      </p:sp>
      <p:sp>
        <p:nvSpPr>
          <p:cNvPr id="158" name="Oval 157"/>
          <p:cNvSpPr/>
          <p:nvPr/>
        </p:nvSpPr>
        <p:spPr>
          <a:xfrm>
            <a:off x="2440795" y="3484855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13194" y="1364776"/>
            <a:ext cx="204716" cy="499508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418159" y="1307908"/>
            <a:ext cx="1141322" cy="15467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684585" y="1312459"/>
            <a:ext cx="1141322" cy="15012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6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58" grpId="0" animBg="1"/>
      <p:bldP spid="3" grpId="0" animBg="1"/>
      <p:bldP spid="4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17" y="4476466"/>
            <a:ext cx="2603662" cy="230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70" y="4476466"/>
            <a:ext cx="2604428" cy="2309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Breadboard: Guidelines and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ct val="0"/>
              </a:spcBef>
              <a:spcAft>
                <a:spcPts val="1800"/>
              </a:spcAft>
            </a:pPr>
            <a:r>
              <a:rPr lang="en-US"/>
              <a:t>Use as few jumper wires as possible. </a:t>
            </a:r>
            <a:r>
              <a:rPr lang="en-US" smtClean="0"/>
              <a:t>Internal breadboard strips should make </a:t>
            </a:r>
            <a:r>
              <a:rPr lang="en-US"/>
              <a:t>the majority of </a:t>
            </a:r>
            <a:r>
              <a:rPr lang="en-US" smtClean="0"/>
              <a:t>connections</a:t>
            </a:r>
            <a:endParaRPr lang="en-US">
              <a:solidFill>
                <a:srgbClr val="FF0000"/>
              </a:solidFill>
            </a:endParaRPr>
          </a:p>
          <a:p>
            <a:pPr marL="457200" indent="-457200">
              <a:spcBef>
                <a:spcPct val="0"/>
              </a:spcBef>
              <a:spcAft>
                <a:spcPts val="1800"/>
              </a:spcAft>
            </a:pPr>
            <a:r>
              <a:rPr lang="en-US"/>
              <a:t>Keep jumper wires as short as </a:t>
            </a:r>
            <a:r>
              <a:rPr lang="en-US" smtClean="0"/>
              <a:t>possible to avoid jumbled wires which are difficult </a:t>
            </a:r>
            <a:r>
              <a:rPr lang="en-US"/>
              <a:t>to </a:t>
            </a:r>
            <a:r>
              <a:rPr lang="en-US" smtClean="0"/>
              <a:t>troubleshoot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09277" y="6293573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Good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591505" y="6324501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912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Breadboard: Guidelines and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0375" indent="-460375">
              <a:spcAft>
                <a:spcPct val="40000"/>
              </a:spcAft>
            </a:pPr>
            <a:r>
              <a:rPr lang="en-US"/>
              <a:t>Breadboard circuit closely to layout of the schematic circuit to aid troubleshooting</a:t>
            </a:r>
          </a:p>
          <a:p>
            <a:pPr marL="460375" indent="-460375">
              <a:spcAft>
                <a:spcPct val="40000"/>
              </a:spcAft>
            </a:pPr>
            <a:r>
              <a:rPr lang="en-US" smtClean="0"/>
              <a:t>Use schematic </a:t>
            </a:r>
            <a:r>
              <a:rPr lang="en-US"/>
              <a:t>and check off </a:t>
            </a:r>
            <a:r>
              <a:rPr lang="en-US" smtClean="0"/>
              <a:t>component </a:t>
            </a:r>
            <a:r>
              <a:rPr lang="en-US"/>
              <a:t>and wires as </a:t>
            </a:r>
            <a:r>
              <a:rPr lang="en-US" smtClean="0"/>
              <a:t>added to breadboard</a:t>
            </a:r>
            <a:endParaRPr lang="en-US"/>
          </a:p>
          <a:p>
            <a:pPr marL="460375" indent="-460375">
              <a:spcAft>
                <a:spcPct val="40000"/>
              </a:spcAft>
            </a:pPr>
            <a:r>
              <a:rPr lang="en-US"/>
              <a:t>Cut component leads to </a:t>
            </a:r>
            <a:r>
              <a:rPr lang="en-US" smtClean="0"/>
              <a:t>short lengths to avoid contact and shorts</a:t>
            </a:r>
            <a:endParaRPr lang="en-US"/>
          </a:p>
          <a:p>
            <a:pPr marL="460375" indent="-460375">
              <a:spcAft>
                <a:spcPct val="40000"/>
              </a:spcAft>
            </a:pPr>
            <a:r>
              <a:rPr lang="en-US"/>
              <a:t>Have someone check </a:t>
            </a:r>
            <a:r>
              <a:rPr lang="en-US" smtClean="0"/>
              <a:t>the circuit </a:t>
            </a:r>
            <a:r>
              <a:rPr lang="en-US"/>
              <a:t>for </a:t>
            </a:r>
            <a:r>
              <a:rPr lang="en-US" smtClean="0"/>
              <a:t>errors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9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Diode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Allows current to flow in only one direction</a:t>
            </a:r>
          </a:p>
        </p:txBody>
      </p:sp>
      <p:pic>
        <p:nvPicPr>
          <p:cNvPr id="1026" name="Picture 2" descr="Z:\2010_0416_My Pics from PLTW laptop\2011_0204_POE_Electrical Circuits_Physical\IMG_26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5" t="35450" r="46487" b="25732"/>
          <a:stretch/>
        </p:blipFill>
        <p:spPr bwMode="auto">
          <a:xfrm>
            <a:off x="7531918" y="2550858"/>
            <a:ext cx="1111170" cy="374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 flipV="1">
            <a:off x="6271864" y="3124941"/>
            <a:ext cx="1563338" cy="175071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53741" y="2659475"/>
            <a:ext cx="24008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Larger metal component</a:t>
            </a:r>
          </a:p>
          <a:p>
            <a:r>
              <a:rPr lang="en-US" sz="2000"/>
              <a:t>i</a:t>
            </a:r>
            <a:r>
              <a:rPr lang="en-US" sz="2000" smtClean="0"/>
              <a:t>nside of case or case flat spot is cathode or </a:t>
            </a:r>
          </a:p>
          <a:p>
            <a:r>
              <a:rPr lang="en-US" sz="2000" smtClean="0"/>
              <a:t>negative (-) lead</a:t>
            </a:r>
            <a:endParaRPr lang="en-US" sz="2000"/>
          </a:p>
        </p:txBody>
      </p:sp>
      <p:sp>
        <p:nvSpPr>
          <p:cNvPr id="9" name="TextBox 8"/>
          <p:cNvSpPr txBox="1"/>
          <p:nvPr/>
        </p:nvSpPr>
        <p:spPr>
          <a:xfrm>
            <a:off x="4453742" y="5019872"/>
            <a:ext cx="2268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Shorter wire is cathode </a:t>
            </a:r>
            <a:r>
              <a:rPr lang="en-US" sz="2000"/>
              <a:t>or </a:t>
            </a:r>
          </a:p>
          <a:p>
            <a:r>
              <a:rPr lang="en-US" sz="2000"/>
              <a:t>negative (-) lead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238999" y="5273348"/>
            <a:ext cx="1596203" cy="174745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51247" y="3622784"/>
            <a:ext cx="2943497" cy="1286599"/>
            <a:chOff x="802376" y="4578013"/>
            <a:chExt cx="2943497" cy="1286599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802376" y="5216438"/>
              <a:ext cx="2943497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620163" y="4622446"/>
              <a:ext cx="0" cy="124216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Isosceles Triangle 13"/>
            <p:cNvSpPr/>
            <p:nvPr/>
          </p:nvSpPr>
          <p:spPr>
            <a:xfrm rot="5400000">
              <a:off x="1570396" y="4814846"/>
              <a:ext cx="1286599" cy="81293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02361" y="5081692"/>
            <a:ext cx="2441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Schematic Symbol</a:t>
            </a:r>
            <a:endParaRPr lang="en-US" sz="2000"/>
          </a:p>
        </p:txBody>
      </p:sp>
      <p:sp>
        <p:nvSpPr>
          <p:cNvPr id="16" name="TextBox 15"/>
          <p:cNvSpPr txBox="1"/>
          <p:nvPr/>
        </p:nvSpPr>
        <p:spPr>
          <a:xfrm>
            <a:off x="1599972" y="2743174"/>
            <a:ext cx="2287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Negative ( - ) </a:t>
            </a:r>
            <a:r>
              <a:rPr lang="en-US" sz="2000"/>
              <a:t>lead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27565" y="3143284"/>
            <a:ext cx="316068" cy="1117925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96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44&quot;&gt;&lt;/object&gt;&lt;object type=&quot;2&quot; unique_id=&quot;10045&quot;&gt;&lt;object type=&quot;3&quot; unique_id=&quot;10046&quot;&gt;&lt;property id=&quot;20148&quot; value=&quot;5&quot;/&gt;&lt;property id=&quot;20300&quot; value=&quot;Slide 1 - &amp;quot;Breadboarding and&amp;#x0D;&amp;#x0A;Electronic Components&amp;quot;&quot;/&gt;&lt;property id=&quot;20307&quot; value=&quot;256&quot;/&gt;&lt;/object&gt;&lt;object type=&quot;3&quot; unique_id=&quot;10945&quot;&gt;&lt;property id=&quot;20148&quot; value=&quot;5&quot;/&gt;&lt;property id=&quot;20300&quot; value=&quot;Slide 2 - &amp;quot;What is a Breadboard?&amp;quot;&quot;/&gt;&lt;property id=&quot;20307&quot; value=&quot;280&quot;/&gt;&lt;/object&gt;&lt;object type=&quot;3&quot; unique_id=&quot;10946&quot;&gt;&lt;property id=&quot;20148&quot; value=&quot;5&quot;/&gt;&lt;property id=&quot;20300&quot; value=&quot;Slide 3 - &amp;quot;Why Breadboard?&amp;quot;&quot;/&gt;&lt;property id=&quot;20307&quot; value=&quot;284&quot;/&gt;&lt;/object&gt;&lt;object type=&quot;3&quot; unique_id=&quot;10947&quot;&gt;&lt;property id=&quot;20148&quot; value=&quot;5&quot;/&gt;&lt;property id=&quot;20300&quot; value=&quot;Slide 4 - &amp;quot;Why Breadboard?&amp;quot;&quot;/&gt;&lt;property id=&quot;20307&quot; value=&quot;285&quot;/&gt;&lt;/object&gt;&lt;object type=&quot;3&quot; unique_id=&quot;10948&quot;&gt;&lt;property id=&quot;20148&quot; value=&quot;5&quot;/&gt;&lt;property id=&quot;20300&quot; value=&quot;Slide 5 - &amp;quot;How A Breadboard Works&amp;quot;&quot;/&gt;&lt;property id=&quot;20307&quot; value=&quot;282&quot;/&gt;&lt;/object&gt;&lt;object type=&quot;3&quot; unique_id=&quot;10951&quot;&gt;&lt;property id=&quot;20148&quot; value=&quot;5&quot;/&gt;&lt;property id=&quot;20300&quot; value=&quot;Slide 7 - &amp;quot;Breadboard: Guidelines and Tips&amp;quot;&quot;/&gt;&lt;property id=&quot;20307&quot; value=&quot;286&quot;/&gt;&lt;/object&gt;&lt;object type=&quot;3&quot; unique_id=&quot;10952&quot;&gt;&lt;property id=&quot;20148&quot; value=&quot;5&quot;/&gt;&lt;property id=&quot;20300&quot; value=&quot;Slide 8 - &amp;quot;Breadboard: Guidelines and Tips&amp;quot;&quot;/&gt;&lt;property id=&quot;20307&quot; value=&quot;287&quot;/&gt;&lt;/object&gt;&lt;object type=&quot;3&quot; unique_id=&quot;11014&quot;&gt;&lt;property id=&quot;20148&quot; value=&quot;5&quot;/&gt;&lt;property id=&quot;20300&quot; value=&quot;Slide 6 - &amp;quot;Breadboard Connections&amp;quot;&quot;/&gt;&lt;property id=&quot;20307&quot; value=&quot;290&quot;/&gt;&lt;/object&gt;&lt;object type=&quot;3&quot; unique_id=&quot;11218&quot;&gt;&lt;property id=&quot;20148&quot; value=&quot;5&quot;/&gt;&lt;property id=&quot;20300&quot; value=&quot;Slide 10 - &amp;quot;Resistors&amp;quot;&quot;/&gt;&lt;property id=&quot;20307&quot; value=&quot;291&quot;/&gt;&lt;/object&gt;&lt;object type=&quot;3&quot; unique_id=&quot;11219&quot;&gt;&lt;property id=&quot;20148&quot; value=&quot;5&quot;/&gt;&lt;property id=&quot;20300&quot; value=&quot;Slide 11 - &amp;quot;Resistors: Types and Package Styles&amp;quot;&quot;/&gt;&lt;property id=&quot;20307&quot; value=&quot;292&quot;/&gt;&lt;/object&gt;&lt;object type=&quot;3&quot; unique_id=&quot;11220&quot;&gt;&lt;property id=&quot;20148&quot; value=&quot;5&quot;/&gt;&lt;property id=&quot;20300&quot; value=&quot;Slide 12 - &amp;quot;Resistors: Size Comparison&amp;quot;&quot;/&gt;&lt;property id=&quot;20307&quot; value=&quot;293&quot;/&gt;&lt;/object&gt;&lt;object type=&quot;3&quot; unique_id=&quot;11221&quot;&gt;&lt;property id=&quot;20148&quot; value=&quot;5&quot;/&gt;&lt;property id=&quot;20300&quot; value=&quot;Slide 13 - &amp;quot;Determining A Resistor’s Value&amp;quot;&quot;/&gt;&lt;property id=&quot;20307&quot; value=&quot;294&quot;/&gt;&lt;/object&gt;&lt;object type=&quot;3&quot; unique_id=&quot;11222&quot;&gt;&lt;property id=&quot;20148&quot; value=&quot;5&quot;/&gt;&lt;property id=&quot;20300&quot; value=&quot;Slide 14 - &amp;quot;How To Read A Resistor’s Value&amp;quot;&quot;/&gt;&lt;property id=&quot;20307&quot; value=&quot;295&quot;/&gt;&lt;/object&gt;&lt;object type=&quot;3&quot; unique_id=&quot;11223&quot;&gt;&lt;property id=&quot;20148&quot; value=&quot;5&quot;/&gt;&lt;property id=&quot;20300&quot; value=&quot;Slide 15 - &amp;quot;Resistor Value: Example #1&amp;quot;&quot;/&gt;&lt;property id=&quot;20307&quot; value=&quot;296&quot;/&gt;&lt;/object&gt;&lt;object type=&quot;3&quot; unique_id=&quot;11224&quot;&gt;&lt;property id=&quot;20148&quot; value=&quot;5&quot;/&gt;&lt;property id=&quot;20300&quot; value=&quot;Slide 16 - &amp;quot;Resistor Value: Example #1&amp;quot;&quot;/&gt;&lt;property id=&quot;20307&quot; value=&quot;297&quot;/&gt;&lt;/object&gt;&lt;object type=&quot;3&quot; unique_id=&quot;11225&quot;&gt;&lt;property id=&quot;20148&quot; value=&quot;5&quot;/&gt;&lt;property id=&quot;20300&quot; value=&quot;Slide 17 - &amp;quot;Resistor Value: Example #2&amp;quot;&quot;/&gt;&lt;property id=&quot;20307&quot; value=&quot;298&quot;/&gt;&lt;/object&gt;&lt;object type=&quot;3&quot; unique_id=&quot;11226&quot;&gt;&lt;property id=&quot;20148&quot; value=&quot;5&quot;/&gt;&lt;property id=&quot;20300&quot; value=&quot;Slide 18 - &amp;quot;Resistor Value: Example #2&amp;quot;&quot;/&gt;&lt;property id=&quot;20307&quot; value=&quot;299&quot;/&gt;&lt;/object&gt;&lt;object type=&quot;3&quot; unique_id=&quot;11227&quot;&gt;&lt;property id=&quot;20148&quot; value=&quot;5&quot;/&gt;&lt;property id=&quot;20300&quot; value=&quot;Slide 19 - &amp;quot;Resistor Value: Example #3&amp;quot;&quot;/&gt;&lt;property id=&quot;20307&quot; value=&quot;300&quot;/&gt;&lt;/object&gt;&lt;object type=&quot;3&quot; unique_id=&quot;11228&quot;&gt;&lt;property id=&quot;20148&quot; value=&quot;5&quot;/&gt;&lt;property id=&quot;20300&quot; value=&quot;Slide 20 - &amp;quot;Resistor Value: Example #3&amp;quot;&quot;/&gt;&lt;property id=&quot;20307&quot; value=&quot;301&quot;/&gt;&lt;/object&gt;&lt;object type=&quot;3&quot; unique_id=&quot;11229&quot;&gt;&lt;property id=&quot;20148&quot; value=&quot;5&quot;/&gt;&lt;property id=&quot;20300&quot; value=&quot;Slide 21 - &amp;quot;Measured Value&amp;quot;&quot;/&gt;&lt;property id=&quot;20307&quot; value=&quot;302&quot;/&gt;&lt;/object&gt;&lt;object type=&quot;3&quot; unique_id=&quot;11260&quot;&gt;&lt;property id=&quot;20148&quot; value=&quot;5&quot;/&gt;&lt;property id=&quot;20300&quot; value=&quot;Slide 9 - &amp;quot;Diode&amp;quot;&quot;/&gt;&lt;property id=&quot;20307&quot; value=&quot;30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PowerPointTemplateAE_2009_1217_NEW NEW Template</Template>
  <TotalTime>2243</TotalTime>
  <Words>1174</Words>
  <Application>Microsoft Office PowerPoint</Application>
  <PresentationFormat>On-screen Show (4:3)</PresentationFormat>
  <Paragraphs>196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Symbol</vt:lpstr>
      <vt:lpstr>PowerPointTemplateAE_2009_1217_NEW NEW Template</vt:lpstr>
      <vt:lpstr>1_Custom Design</vt:lpstr>
      <vt:lpstr>PowerPoint Presentation</vt:lpstr>
      <vt:lpstr>What is a Breadboard?</vt:lpstr>
      <vt:lpstr>Why Breadboard?</vt:lpstr>
      <vt:lpstr>Why Breadboard?</vt:lpstr>
      <vt:lpstr>How a Breadboard Works</vt:lpstr>
      <vt:lpstr>Breadboard Connections</vt:lpstr>
      <vt:lpstr>Breadboard: Guidelines and Tips</vt:lpstr>
      <vt:lpstr>Breadboard: Guidelines and Tips</vt:lpstr>
      <vt:lpstr>Diode</vt:lpstr>
      <vt:lpstr>Resistors</vt:lpstr>
      <vt:lpstr>Resistors: Types and Package Styles</vt:lpstr>
      <vt:lpstr>Determining a Resistor’s Value</vt:lpstr>
      <vt:lpstr>How to Read a Resistor’s Value</vt:lpstr>
      <vt:lpstr>Resistor Value: Example #1</vt:lpstr>
      <vt:lpstr>Resistor Value: Example #1</vt:lpstr>
      <vt:lpstr>Resistor Value: Example #2</vt:lpstr>
      <vt:lpstr>Resistor Value: Example #2</vt:lpstr>
      <vt:lpstr>Resistor Value: Example #3</vt:lpstr>
      <vt:lpstr>Resistor Value: Example #3</vt:lpstr>
      <vt:lpstr>Measured Value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1.2 Breadboarding</dc:title>
  <dc:subject>POE - Unit 1 - Lesson 1.2 - Energy Sources</dc:subject>
  <dc:creator>POE Revision Team</dc:creator>
  <cp:lastModifiedBy>Groller, Seth</cp:lastModifiedBy>
  <cp:revision>80</cp:revision>
  <dcterms:created xsi:type="dcterms:W3CDTF">2010-01-04T14:07:12Z</dcterms:created>
  <dcterms:modified xsi:type="dcterms:W3CDTF">2016-09-08T14:52:00Z</dcterms:modified>
</cp:coreProperties>
</file>