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23" r:id="rId3"/>
    <p:sldMasterId id="2147483725" r:id="rId4"/>
  </p:sldMasterIdLst>
  <p:notesMasterIdLst>
    <p:notesMasterId r:id="rId24"/>
  </p:notesMasterIdLst>
  <p:handoutMasterIdLst>
    <p:handoutMasterId r:id="rId25"/>
  </p:handoutMasterIdLst>
  <p:sldIdLst>
    <p:sldId id="343" r:id="rId5"/>
    <p:sldId id="344" r:id="rId6"/>
    <p:sldId id="345" r:id="rId7"/>
    <p:sldId id="346" r:id="rId8"/>
    <p:sldId id="347" r:id="rId9"/>
    <p:sldId id="348" r:id="rId10"/>
    <p:sldId id="349" r:id="rId11"/>
    <p:sldId id="270" r:id="rId12"/>
    <p:sldId id="287" r:id="rId13"/>
    <p:sldId id="336" r:id="rId14"/>
    <p:sldId id="272" r:id="rId15"/>
    <p:sldId id="289" r:id="rId16"/>
    <p:sldId id="337" r:id="rId17"/>
    <p:sldId id="274" r:id="rId18"/>
    <p:sldId id="332" r:id="rId19"/>
    <p:sldId id="334" r:id="rId20"/>
    <p:sldId id="335" r:id="rId21"/>
    <p:sldId id="341" r:id="rId22"/>
    <p:sldId id="350" r:id="rId23"/>
  </p:sldIdLst>
  <p:sldSz cx="9144000" cy="6858000" type="screen4x3"/>
  <p:notesSz cx="6858000" cy="9144000"/>
  <p:custDataLst>
    <p:tags r:id="rId26"/>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 Terr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FF3300"/>
    <a:srgbClr val="3366FF"/>
    <a:srgbClr val="FF00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7072" autoAdjust="0"/>
  </p:normalViewPr>
  <p:slideViewPr>
    <p:cSldViewPr snapToGrid="0">
      <p:cViewPr varScale="1">
        <p:scale>
          <a:sx n="52" d="100"/>
          <a:sy n="52" d="100"/>
        </p:scale>
        <p:origin x="112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16"/>
    </p:cViewPr>
  </p:sorterViewPr>
  <p:notesViewPr>
    <p:cSldViewPr snapToGrid="0">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Simple Machines</a:t>
            </a:r>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t>Principles of Engineering</a:t>
            </a:r>
            <a:r>
              <a:rPr lang="en-US" baseline="30000"/>
              <a:t>TM</a:t>
            </a:r>
            <a:endParaRPr lang="en-US"/>
          </a:p>
          <a:p>
            <a:pPr>
              <a:defRPr/>
            </a:pPr>
            <a:r>
              <a:rPr lang="en-US"/>
              <a:t>Unit 1 – Lesson 1.1 – Mechanisms</a:t>
            </a:r>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Project Lead The Way, Inc.</a:t>
            </a:r>
          </a:p>
          <a:p>
            <a:pPr>
              <a:defRPr/>
            </a:pPr>
            <a:r>
              <a:rPr lang="en-US"/>
              <a:t>Copyright </a:t>
            </a:r>
            <a:r>
              <a:rPr lang="en-US" smtClean="0"/>
              <a:t>2010</a:t>
            </a:r>
            <a:endParaRPr 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F7FD4FC-D3AA-43FD-A741-A4732FD6AD5E}" type="slidenum">
              <a:rPr lang="en-US"/>
              <a:pPr>
                <a:defRPr/>
              </a:pPr>
              <a:t>‹#›</a:t>
            </a:fld>
            <a:endParaRPr lang="en-US" dirty="0"/>
          </a:p>
        </p:txBody>
      </p:sp>
    </p:spTree>
    <p:extLst>
      <p:ext uri="{BB962C8B-B14F-4D97-AF65-F5344CB8AC3E}">
        <p14:creationId xmlns:p14="http://schemas.microsoft.com/office/powerpoint/2010/main" val="1646883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
          <p:cNvSpPr>
            <a:spLocks noChangeArrowheads="1"/>
          </p:cNvSpPr>
          <p:nvPr/>
        </p:nvSpPr>
        <p:spPr bwMode="auto">
          <a:xfrm>
            <a:off x="0" y="8685213"/>
            <a:ext cx="2971800" cy="457200"/>
          </a:xfrm>
          <a:prstGeom prst="rect">
            <a:avLst/>
          </a:prstGeom>
          <a:noFill/>
          <a:ln w="9525">
            <a:noFill/>
            <a:miter lim="800000"/>
            <a:headEnd/>
            <a:tailEnd/>
          </a:ln>
        </p:spPr>
        <p:txBody>
          <a:bodyPr anchor="b"/>
          <a:lstStyle/>
          <a:p>
            <a:pPr>
              <a:defRPr/>
            </a:pPr>
            <a:r>
              <a:rPr lang="en-US" sz="1200"/>
              <a:t>Project Lead The Way, Inc.</a:t>
            </a:r>
          </a:p>
          <a:p>
            <a:pPr>
              <a:defRPr/>
            </a:pPr>
            <a:r>
              <a:rPr lang="en-US" sz="1200"/>
              <a:t>Copyright 2010</a:t>
            </a:r>
          </a:p>
        </p:txBody>
      </p:sp>
      <p:sp>
        <p:nvSpPr>
          <p:cNvPr id="37891" name="Rectangle 9"/>
          <p:cNvSpPr>
            <a:spLocks noChangeArrowheads="1"/>
          </p:cNvSpPr>
          <p:nvPr/>
        </p:nvSpPr>
        <p:spPr bwMode="auto">
          <a:xfrm>
            <a:off x="3884613" y="0"/>
            <a:ext cx="2971800" cy="457200"/>
          </a:xfrm>
          <a:prstGeom prst="rect">
            <a:avLst/>
          </a:prstGeom>
          <a:noFill/>
          <a:ln w="9525">
            <a:noFill/>
            <a:miter lim="800000"/>
            <a:headEnd/>
            <a:tailEnd/>
          </a:ln>
        </p:spPr>
        <p:txBody>
          <a:bodyPr/>
          <a:lstStyle/>
          <a:p>
            <a:pPr algn="r">
              <a:defRPr/>
            </a:pPr>
            <a:r>
              <a:rPr lang="en-US" sz="1200"/>
              <a:t>Principles of Engineering</a:t>
            </a:r>
            <a:r>
              <a:rPr lang="en-US" sz="1200" baseline="30000"/>
              <a:t>TM</a:t>
            </a:r>
            <a:endParaRPr lang="en-US" sz="1200"/>
          </a:p>
          <a:p>
            <a:pPr algn="r">
              <a:defRPr/>
            </a:pPr>
            <a:r>
              <a:rPr lang="en-US" sz="1200"/>
              <a:t>Unit 1 – Lesson 1.1 – Mechanisms</a:t>
            </a:r>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7F73E2-0F2C-49B2-ADCE-FCD2CBED3135}" type="slidenum">
              <a:rPr lang="en-US"/>
              <a:pPr>
                <a:defRPr/>
              </a:pPr>
              <a:t>‹#›</a:t>
            </a:fld>
            <a:endParaRPr lang="en-US" dirty="0"/>
          </a:p>
        </p:txBody>
      </p:sp>
      <p:sp>
        <p:nvSpPr>
          <p:cNvPr id="37895" name="Rectangle 8"/>
          <p:cNvSpPr>
            <a:spLocks noChangeArrowheads="1"/>
          </p:cNvSpPr>
          <p:nvPr/>
        </p:nvSpPr>
        <p:spPr bwMode="auto">
          <a:xfrm>
            <a:off x="0" y="0"/>
            <a:ext cx="2971800" cy="457200"/>
          </a:xfrm>
          <a:prstGeom prst="rect">
            <a:avLst/>
          </a:prstGeom>
          <a:noFill/>
          <a:ln w="9525">
            <a:noFill/>
            <a:miter lim="800000"/>
            <a:headEnd/>
            <a:tailEnd/>
          </a:ln>
        </p:spPr>
        <p:txBody>
          <a:bodyPr/>
          <a:lstStyle/>
          <a:p>
            <a:pPr>
              <a:defRPr/>
            </a:pPr>
            <a:r>
              <a:rPr lang="en-US" sz="1200"/>
              <a:t>Simple Machines</a:t>
            </a:r>
          </a:p>
        </p:txBody>
      </p:sp>
      <p:sp>
        <p:nvSpPr>
          <p:cNvPr id="37896" name="Rectangle 11"/>
          <p:cNvSpPr>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defRPr/>
            </a:pPr>
            <a:fld id="{FAEC815B-7862-4664-A818-BAA8E8E2298B}" type="slidenum">
              <a:rPr lang="en-US" sz="1200"/>
              <a:pPr algn="r">
                <a:defRPr/>
              </a:pPr>
              <a:t>‹#›</a:t>
            </a:fld>
            <a:endParaRPr lang="en-US" sz="1200"/>
          </a:p>
        </p:txBody>
      </p:sp>
    </p:spTree>
    <p:extLst>
      <p:ext uri="{BB962C8B-B14F-4D97-AF65-F5344CB8AC3E}">
        <p14:creationId xmlns:p14="http://schemas.microsoft.com/office/powerpoint/2010/main" val="3643908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881" indent="-285724">
              <a:defRPr sz="2400">
                <a:solidFill>
                  <a:schemeClr val="tx1"/>
                </a:solidFill>
                <a:latin typeface="Arial" charset="0"/>
              </a:defRPr>
            </a:lvl2pPr>
            <a:lvl3pPr marL="1142895" indent="-228579">
              <a:defRPr sz="2400">
                <a:solidFill>
                  <a:schemeClr val="tx1"/>
                </a:solidFill>
                <a:latin typeface="Arial" charset="0"/>
              </a:defRPr>
            </a:lvl3pPr>
            <a:lvl4pPr marL="1600053" indent="-228579">
              <a:defRPr sz="2400">
                <a:solidFill>
                  <a:schemeClr val="tx1"/>
                </a:solidFill>
                <a:latin typeface="Arial" charset="0"/>
              </a:defRPr>
            </a:lvl4pPr>
            <a:lvl5pPr marL="2057210" indent="-228579">
              <a:defRPr sz="2400">
                <a:solidFill>
                  <a:schemeClr val="tx1"/>
                </a:solidFill>
                <a:latin typeface="Arial" charset="0"/>
              </a:defRPr>
            </a:lvl5pPr>
            <a:lvl6pPr marL="2514368" indent="-228579" fontAlgn="base">
              <a:spcBef>
                <a:spcPct val="0"/>
              </a:spcBef>
              <a:spcAft>
                <a:spcPct val="0"/>
              </a:spcAft>
              <a:defRPr sz="2400">
                <a:solidFill>
                  <a:schemeClr val="tx1"/>
                </a:solidFill>
                <a:latin typeface="Arial" charset="0"/>
              </a:defRPr>
            </a:lvl6pPr>
            <a:lvl7pPr marL="2971525" indent="-228579" fontAlgn="base">
              <a:spcBef>
                <a:spcPct val="0"/>
              </a:spcBef>
              <a:spcAft>
                <a:spcPct val="0"/>
              </a:spcAft>
              <a:defRPr sz="2400">
                <a:solidFill>
                  <a:schemeClr val="tx1"/>
                </a:solidFill>
                <a:latin typeface="Arial" charset="0"/>
              </a:defRPr>
            </a:lvl7pPr>
            <a:lvl8pPr marL="3428684" indent="-228579" fontAlgn="base">
              <a:spcBef>
                <a:spcPct val="0"/>
              </a:spcBef>
              <a:spcAft>
                <a:spcPct val="0"/>
              </a:spcAft>
              <a:defRPr sz="2400">
                <a:solidFill>
                  <a:schemeClr val="tx1"/>
                </a:solidFill>
                <a:latin typeface="Arial" charset="0"/>
              </a:defRPr>
            </a:lvl8pPr>
            <a:lvl9pPr marL="3885842" indent="-228579" fontAlgn="base">
              <a:spcBef>
                <a:spcPct val="0"/>
              </a:spcBef>
              <a:spcAft>
                <a:spcPct val="0"/>
              </a:spcAft>
              <a:defRPr sz="2400">
                <a:solidFill>
                  <a:schemeClr val="tx1"/>
                </a:solidFill>
                <a:latin typeface="Arial" charset="0"/>
              </a:defRPr>
            </a:lvl9pPr>
          </a:lstStyle>
          <a:p>
            <a:fld id="{47788619-4590-4552-9F5F-19C023F01FFB}" type="slidenum">
              <a:rPr lang="en-US" sz="1200" smtClean="0"/>
              <a:pPr/>
              <a:t>2</a:t>
            </a:fld>
            <a:endParaRPr lang="en-US" sz="1200" dirty="0" smtClean="0"/>
          </a:p>
        </p:txBody>
      </p:sp>
    </p:spTree>
    <p:extLst>
      <p:ext uri="{BB962C8B-B14F-4D97-AF65-F5344CB8AC3E}">
        <p14:creationId xmlns:p14="http://schemas.microsoft.com/office/powerpoint/2010/main" val="174355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16DF4C92-FBEC-4AC4-AA94-799679AB223C}" type="slidenum">
              <a:rPr lang="en-US" smtClean="0"/>
              <a:pPr/>
              <a:t>11</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33362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r>
              <a:rPr lang="en-US" dirty="0" smtClean="0"/>
              <a:t>There is debate about whether the “length” is perpendicular to the height or the length of the sloped surface. Upon research both methods are used and there is little difference in the calculation of IMA with wither measurement. Using two separate formulas and the reason why one formula makes more sense than the other is beyond the scope of this course. If students desire an answer, though, the explanation is below.</a:t>
            </a:r>
          </a:p>
          <a:p>
            <a:endParaRPr lang="en-US" dirty="0" smtClean="0"/>
          </a:p>
          <a:p>
            <a:r>
              <a:rPr lang="en-US" dirty="0" smtClean="0"/>
              <a:t>Method A - Length is equal to the perpendicular distance to the height (the method used in POE): If the resistance force is constrained such that it can only move perpendicular to the height. i.e. a doorstop.</a:t>
            </a:r>
          </a:p>
          <a:p>
            <a:endParaRPr lang="en-US" dirty="0" smtClean="0"/>
          </a:p>
          <a:p>
            <a:r>
              <a:rPr lang="en-US" dirty="0" smtClean="0"/>
              <a:t>Method B - Length is equal to slope: If the resistance force moves parallel to the height measurement of the wedge. i.e. </a:t>
            </a:r>
          </a:p>
        </p:txBody>
      </p:sp>
      <p:sp>
        <p:nvSpPr>
          <p:cNvPr id="62467" name="Slide Number Placeholder 3"/>
          <p:cNvSpPr>
            <a:spLocks noGrp="1"/>
          </p:cNvSpPr>
          <p:nvPr>
            <p:ph type="sldNum" sz="quarter" idx="5"/>
          </p:nvPr>
        </p:nvSpPr>
        <p:spPr>
          <a:noFill/>
        </p:spPr>
        <p:txBody>
          <a:bodyPr/>
          <a:lstStyle/>
          <a:p>
            <a:fld id="{05E09508-ABAB-4BC2-8AA7-A6893C5AC9E5}" type="slidenum">
              <a:rPr lang="en-US" smtClean="0"/>
              <a:pPr/>
              <a:t>12</a:t>
            </a:fld>
            <a:endParaRPr lang="en-US" smtClean="0"/>
          </a:p>
        </p:txBody>
      </p:sp>
    </p:spTree>
    <p:extLst>
      <p:ext uri="{BB962C8B-B14F-4D97-AF65-F5344CB8AC3E}">
        <p14:creationId xmlns:p14="http://schemas.microsoft.com/office/powerpoint/2010/main" val="3483726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endParaRPr lang="en-US" smtClean="0"/>
          </a:p>
        </p:txBody>
      </p:sp>
      <p:sp>
        <p:nvSpPr>
          <p:cNvPr id="65539" name="Slide Number Placeholder 3"/>
          <p:cNvSpPr>
            <a:spLocks noGrp="1"/>
          </p:cNvSpPr>
          <p:nvPr>
            <p:ph type="sldNum" sz="quarter" idx="5"/>
          </p:nvPr>
        </p:nvSpPr>
        <p:spPr>
          <a:noFill/>
        </p:spPr>
        <p:txBody>
          <a:bodyPr/>
          <a:lstStyle/>
          <a:p>
            <a:fld id="{337AA9DB-3509-4EC2-8B7E-D85D075034C3}" type="slidenum">
              <a:rPr lang="en-US" smtClean="0"/>
              <a:pPr/>
              <a:t>13</a:t>
            </a:fld>
            <a:endParaRPr lang="en-US" smtClean="0"/>
          </a:p>
        </p:txBody>
      </p:sp>
    </p:spTree>
    <p:extLst>
      <p:ext uri="{BB962C8B-B14F-4D97-AF65-F5344CB8AC3E}">
        <p14:creationId xmlns:p14="http://schemas.microsoft.com/office/powerpoint/2010/main" val="360334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52403602-03ED-4007-8B8D-776B5A08E101}" type="slidenum">
              <a:rPr lang="en-US" smtClean="0"/>
              <a:pPr/>
              <a:t>14</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5504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2F7544C2-3F0E-466E-BCEC-65787D2C0FB0}" type="slidenum">
              <a:rPr lang="en-US" smtClean="0"/>
              <a:pPr/>
              <a:t>15</a:t>
            </a:fld>
            <a:endParaRPr lang="en-US" smtClean="0"/>
          </a:p>
        </p:txBody>
      </p:sp>
      <p:sp>
        <p:nvSpPr>
          <p:cNvPr id="69634" name="Rectangle 2"/>
          <p:cNvSpPr>
            <a:spLocks noGrp="1" noRot="1" noChangeAspect="1" noChangeArrowheads="1" noTextEdit="1"/>
          </p:cNvSpPr>
          <p:nvPr>
            <p:ph type="sldImg"/>
          </p:nvPr>
        </p:nvSpPr>
        <p:spPr>
          <a:xfrm>
            <a:off x="1127125" y="676275"/>
            <a:ext cx="4603750" cy="3452813"/>
          </a:xfrm>
          <a:ln/>
        </p:spPr>
      </p:sp>
      <p:sp>
        <p:nvSpPr>
          <p:cNvPr id="69635" name="Rectangle 3"/>
          <p:cNvSpPr>
            <a:spLocks noGrp="1" noChangeArrowheads="1"/>
          </p:cNvSpPr>
          <p:nvPr>
            <p:ph type="body" idx="1"/>
          </p:nvPr>
        </p:nvSpPr>
        <p:spPr>
          <a:xfrm>
            <a:off x="914400" y="4354513"/>
            <a:ext cx="5029200" cy="4129087"/>
          </a:xfrm>
          <a:noFill/>
          <a:ln/>
        </p:spPr>
        <p:txBody>
          <a:bodyPr/>
          <a:lstStyle/>
          <a:p>
            <a:pPr eaLnBrk="1" hangingPunct="1"/>
            <a:endParaRPr lang="en-US" smtClean="0"/>
          </a:p>
        </p:txBody>
      </p:sp>
    </p:spTree>
    <p:extLst>
      <p:ext uri="{BB962C8B-B14F-4D97-AF65-F5344CB8AC3E}">
        <p14:creationId xmlns:p14="http://schemas.microsoft.com/office/powerpoint/2010/main" val="80069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64593680-93C5-4109-B1CA-12CF5B1A59D3}" type="slidenum">
              <a:rPr lang="en-US" smtClean="0"/>
              <a:pPr/>
              <a:t>16</a:t>
            </a:fld>
            <a:endParaRPr lang="en-US" smtClean="0"/>
          </a:p>
        </p:txBody>
      </p:sp>
      <p:sp>
        <p:nvSpPr>
          <p:cNvPr id="72706" name="Rectangle 2"/>
          <p:cNvSpPr>
            <a:spLocks noGrp="1" noRot="1" noChangeAspect="1" noChangeArrowheads="1" noTextEdit="1"/>
          </p:cNvSpPr>
          <p:nvPr>
            <p:ph type="sldImg"/>
          </p:nvPr>
        </p:nvSpPr>
        <p:spPr>
          <a:xfrm>
            <a:off x="1127125" y="676275"/>
            <a:ext cx="4603750" cy="3452813"/>
          </a:xfrm>
          <a:ln/>
        </p:spPr>
      </p:sp>
      <p:sp>
        <p:nvSpPr>
          <p:cNvPr id="72707" name="Rectangle 3"/>
          <p:cNvSpPr>
            <a:spLocks noGrp="1" noChangeArrowheads="1"/>
          </p:cNvSpPr>
          <p:nvPr>
            <p:ph type="body" idx="1"/>
          </p:nvPr>
        </p:nvSpPr>
        <p:spPr>
          <a:xfrm>
            <a:off x="914400" y="4354513"/>
            <a:ext cx="5029200" cy="4129087"/>
          </a:xfrm>
          <a:noFill/>
          <a:ln/>
        </p:spPr>
        <p:txBody>
          <a:bodyPr/>
          <a:lstStyle/>
          <a:p>
            <a:pPr eaLnBrk="1" hangingPunct="1"/>
            <a:endParaRPr lang="en-US" smtClean="0"/>
          </a:p>
        </p:txBody>
      </p:sp>
    </p:spTree>
    <p:extLst>
      <p:ext uri="{BB962C8B-B14F-4D97-AF65-F5344CB8AC3E}">
        <p14:creationId xmlns:p14="http://schemas.microsoft.com/office/powerpoint/2010/main" val="375761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9BE0F30-8F19-4DA5-AB51-F1D329F21B1B}" type="slidenum">
              <a:rPr lang="en-US" smtClean="0"/>
              <a:pPr/>
              <a:t>17</a:t>
            </a:fld>
            <a:endParaRPr lang="en-US" smtClean="0"/>
          </a:p>
        </p:txBody>
      </p:sp>
      <p:sp>
        <p:nvSpPr>
          <p:cNvPr id="75778" name="Rectangle 2"/>
          <p:cNvSpPr>
            <a:spLocks noGrp="1" noRot="1" noChangeAspect="1" noChangeArrowheads="1" noTextEdit="1"/>
          </p:cNvSpPr>
          <p:nvPr>
            <p:ph type="sldImg"/>
          </p:nvPr>
        </p:nvSpPr>
        <p:spPr>
          <a:xfrm>
            <a:off x="1127125" y="676275"/>
            <a:ext cx="4603750" cy="3452813"/>
          </a:xfrm>
          <a:ln/>
        </p:spPr>
      </p:sp>
      <p:sp>
        <p:nvSpPr>
          <p:cNvPr id="75779" name="Rectangle 3"/>
          <p:cNvSpPr>
            <a:spLocks noGrp="1" noChangeArrowheads="1"/>
          </p:cNvSpPr>
          <p:nvPr>
            <p:ph type="body" idx="1"/>
          </p:nvPr>
        </p:nvSpPr>
        <p:spPr>
          <a:xfrm>
            <a:off x="914400" y="4354513"/>
            <a:ext cx="5029200" cy="4129087"/>
          </a:xfrm>
          <a:noFill/>
          <a:ln/>
        </p:spPr>
        <p:txBody>
          <a:bodyPr/>
          <a:lstStyle/>
          <a:p>
            <a:pPr eaLnBrk="1" hangingPunct="1"/>
            <a:endParaRPr lang="en-US" smtClean="0"/>
          </a:p>
        </p:txBody>
      </p:sp>
    </p:spTree>
    <p:extLst>
      <p:ext uri="{BB962C8B-B14F-4D97-AF65-F5344CB8AC3E}">
        <p14:creationId xmlns:p14="http://schemas.microsoft.com/office/powerpoint/2010/main" val="278602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41860105-4FB4-43C4-9176-E46FA9E5E67D}" type="slidenum">
              <a:rPr lang="en-US" smtClean="0"/>
              <a:pPr/>
              <a:t>18</a:t>
            </a:fld>
            <a:endParaRPr lang="en-US" smtClean="0"/>
          </a:p>
        </p:txBody>
      </p:sp>
      <p:sp>
        <p:nvSpPr>
          <p:cNvPr id="78850" name="Rectangle 2"/>
          <p:cNvSpPr>
            <a:spLocks noGrp="1" noRot="1" noChangeAspect="1" noChangeArrowheads="1" noTextEdit="1"/>
          </p:cNvSpPr>
          <p:nvPr>
            <p:ph type="sldImg"/>
          </p:nvPr>
        </p:nvSpPr>
        <p:spPr>
          <a:xfrm>
            <a:off x="1127125" y="676275"/>
            <a:ext cx="4603750" cy="3452813"/>
          </a:xfrm>
          <a:ln/>
        </p:spPr>
      </p:sp>
      <p:sp>
        <p:nvSpPr>
          <p:cNvPr id="78851" name="Rectangle 3"/>
          <p:cNvSpPr>
            <a:spLocks noGrp="1" noChangeArrowheads="1"/>
          </p:cNvSpPr>
          <p:nvPr>
            <p:ph type="body" idx="1"/>
          </p:nvPr>
        </p:nvSpPr>
        <p:spPr>
          <a:xfrm>
            <a:off x="914400" y="4354513"/>
            <a:ext cx="5029200" cy="4129087"/>
          </a:xfrm>
          <a:noFill/>
          <a:ln/>
        </p:spPr>
        <p:txBody>
          <a:bodyPr/>
          <a:lstStyle/>
          <a:p>
            <a:pPr eaLnBrk="1" hangingPunct="1"/>
            <a:endParaRPr lang="en-US" smtClean="0"/>
          </a:p>
        </p:txBody>
      </p:sp>
    </p:spTree>
    <p:extLst>
      <p:ext uri="{BB962C8B-B14F-4D97-AF65-F5344CB8AC3E}">
        <p14:creationId xmlns:p14="http://schemas.microsoft.com/office/powerpoint/2010/main" val="2108155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881" indent="-285724">
              <a:defRPr sz="2400">
                <a:solidFill>
                  <a:schemeClr val="tx1"/>
                </a:solidFill>
                <a:latin typeface="Arial" charset="0"/>
              </a:defRPr>
            </a:lvl2pPr>
            <a:lvl3pPr marL="1142895" indent="-228579">
              <a:defRPr sz="2400">
                <a:solidFill>
                  <a:schemeClr val="tx1"/>
                </a:solidFill>
                <a:latin typeface="Arial" charset="0"/>
              </a:defRPr>
            </a:lvl3pPr>
            <a:lvl4pPr marL="1600053" indent="-228579">
              <a:defRPr sz="2400">
                <a:solidFill>
                  <a:schemeClr val="tx1"/>
                </a:solidFill>
                <a:latin typeface="Arial" charset="0"/>
              </a:defRPr>
            </a:lvl4pPr>
            <a:lvl5pPr marL="2057210" indent="-228579">
              <a:defRPr sz="2400">
                <a:solidFill>
                  <a:schemeClr val="tx1"/>
                </a:solidFill>
                <a:latin typeface="Arial" charset="0"/>
              </a:defRPr>
            </a:lvl5pPr>
            <a:lvl6pPr marL="2514368" indent="-228579" fontAlgn="base">
              <a:spcBef>
                <a:spcPct val="0"/>
              </a:spcBef>
              <a:spcAft>
                <a:spcPct val="0"/>
              </a:spcAft>
              <a:defRPr sz="2400">
                <a:solidFill>
                  <a:schemeClr val="tx1"/>
                </a:solidFill>
                <a:latin typeface="Arial" charset="0"/>
              </a:defRPr>
            </a:lvl6pPr>
            <a:lvl7pPr marL="2971525" indent="-228579" fontAlgn="base">
              <a:spcBef>
                <a:spcPct val="0"/>
              </a:spcBef>
              <a:spcAft>
                <a:spcPct val="0"/>
              </a:spcAft>
              <a:defRPr sz="2400">
                <a:solidFill>
                  <a:schemeClr val="tx1"/>
                </a:solidFill>
                <a:latin typeface="Arial" charset="0"/>
              </a:defRPr>
            </a:lvl7pPr>
            <a:lvl8pPr marL="3428684" indent="-228579" fontAlgn="base">
              <a:spcBef>
                <a:spcPct val="0"/>
              </a:spcBef>
              <a:spcAft>
                <a:spcPct val="0"/>
              </a:spcAft>
              <a:defRPr sz="2400">
                <a:solidFill>
                  <a:schemeClr val="tx1"/>
                </a:solidFill>
                <a:latin typeface="Arial" charset="0"/>
              </a:defRPr>
            </a:lvl8pPr>
            <a:lvl9pPr marL="3885842" indent="-228579" fontAlgn="base">
              <a:spcBef>
                <a:spcPct val="0"/>
              </a:spcBef>
              <a:spcAft>
                <a:spcPct val="0"/>
              </a:spcAft>
              <a:defRPr sz="2400">
                <a:solidFill>
                  <a:schemeClr val="tx1"/>
                </a:solidFill>
                <a:latin typeface="Arial" charset="0"/>
              </a:defRPr>
            </a:lvl9pPr>
          </a:lstStyle>
          <a:p>
            <a:fld id="{E43D9E53-69E3-47BD-B21F-6E48F4B18B5F}" type="slidenum">
              <a:rPr lang="en-US" sz="1200" smtClean="0"/>
              <a:pPr/>
              <a:t>19</a:t>
            </a:fld>
            <a:endParaRPr lang="en-US" sz="1200" dirty="0" smtClean="0"/>
          </a:p>
        </p:txBody>
      </p:sp>
    </p:spTree>
    <p:extLst>
      <p:ext uri="{BB962C8B-B14F-4D97-AF65-F5344CB8AC3E}">
        <p14:creationId xmlns:p14="http://schemas.microsoft.com/office/powerpoint/2010/main" val="134655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881" indent="-285724">
              <a:defRPr sz="2400">
                <a:solidFill>
                  <a:schemeClr val="tx1"/>
                </a:solidFill>
                <a:latin typeface="Arial" charset="0"/>
              </a:defRPr>
            </a:lvl2pPr>
            <a:lvl3pPr marL="1142895" indent="-228579">
              <a:defRPr sz="2400">
                <a:solidFill>
                  <a:schemeClr val="tx1"/>
                </a:solidFill>
                <a:latin typeface="Arial" charset="0"/>
              </a:defRPr>
            </a:lvl3pPr>
            <a:lvl4pPr marL="1600053" indent="-228579">
              <a:defRPr sz="2400">
                <a:solidFill>
                  <a:schemeClr val="tx1"/>
                </a:solidFill>
                <a:latin typeface="Arial" charset="0"/>
              </a:defRPr>
            </a:lvl4pPr>
            <a:lvl5pPr marL="2057210" indent="-228579">
              <a:defRPr sz="2400">
                <a:solidFill>
                  <a:schemeClr val="tx1"/>
                </a:solidFill>
                <a:latin typeface="Arial" charset="0"/>
              </a:defRPr>
            </a:lvl5pPr>
            <a:lvl6pPr marL="2514368" indent="-228579" fontAlgn="base">
              <a:spcBef>
                <a:spcPct val="0"/>
              </a:spcBef>
              <a:spcAft>
                <a:spcPct val="0"/>
              </a:spcAft>
              <a:defRPr sz="2400">
                <a:solidFill>
                  <a:schemeClr val="tx1"/>
                </a:solidFill>
                <a:latin typeface="Arial" charset="0"/>
              </a:defRPr>
            </a:lvl6pPr>
            <a:lvl7pPr marL="2971525" indent="-228579" fontAlgn="base">
              <a:spcBef>
                <a:spcPct val="0"/>
              </a:spcBef>
              <a:spcAft>
                <a:spcPct val="0"/>
              </a:spcAft>
              <a:defRPr sz="2400">
                <a:solidFill>
                  <a:schemeClr val="tx1"/>
                </a:solidFill>
                <a:latin typeface="Arial" charset="0"/>
              </a:defRPr>
            </a:lvl7pPr>
            <a:lvl8pPr marL="3428684" indent="-228579" fontAlgn="base">
              <a:spcBef>
                <a:spcPct val="0"/>
              </a:spcBef>
              <a:spcAft>
                <a:spcPct val="0"/>
              </a:spcAft>
              <a:defRPr sz="2400">
                <a:solidFill>
                  <a:schemeClr val="tx1"/>
                </a:solidFill>
                <a:latin typeface="Arial" charset="0"/>
              </a:defRPr>
            </a:lvl8pPr>
            <a:lvl9pPr marL="3885842" indent="-228579" fontAlgn="base">
              <a:spcBef>
                <a:spcPct val="0"/>
              </a:spcBef>
              <a:spcAft>
                <a:spcPct val="0"/>
              </a:spcAft>
              <a:defRPr sz="2400">
                <a:solidFill>
                  <a:schemeClr val="tx1"/>
                </a:solidFill>
                <a:latin typeface="Arial" charset="0"/>
              </a:defRPr>
            </a:lvl9pPr>
          </a:lstStyle>
          <a:p>
            <a:fld id="{838D4465-508A-487F-8D36-040613D289AA}" type="slidenum">
              <a:rPr lang="en-US" sz="1200" smtClean="0"/>
              <a:pPr/>
              <a:t>3</a:t>
            </a:fld>
            <a:endParaRPr lang="en-US" sz="1200"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7924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881" indent="-285724">
              <a:defRPr sz="2400">
                <a:solidFill>
                  <a:schemeClr val="tx1"/>
                </a:solidFill>
                <a:latin typeface="Arial" charset="0"/>
              </a:defRPr>
            </a:lvl2pPr>
            <a:lvl3pPr marL="1142895" indent="-228579">
              <a:defRPr sz="2400">
                <a:solidFill>
                  <a:schemeClr val="tx1"/>
                </a:solidFill>
                <a:latin typeface="Arial" charset="0"/>
              </a:defRPr>
            </a:lvl3pPr>
            <a:lvl4pPr marL="1600053" indent="-228579">
              <a:defRPr sz="2400">
                <a:solidFill>
                  <a:schemeClr val="tx1"/>
                </a:solidFill>
                <a:latin typeface="Arial" charset="0"/>
              </a:defRPr>
            </a:lvl4pPr>
            <a:lvl5pPr marL="2057210" indent="-228579">
              <a:defRPr sz="2400">
                <a:solidFill>
                  <a:schemeClr val="tx1"/>
                </a:solidFill>
                <a:latin typeface="Arial" charset="0"/>
              </a:defRPr>
            </a:lvl5pPr>
            <a:lvl6pPr marL="2514368" indent="-228579" fontAlgn="base">
              <a:spcBef>
                <a:spcPct val="0"/>
              </a:spcBef>
              <a:spcAft>
                <a:spcPct val="0"/>
              </a:spcAft>
              <a:defRPr sz="2400">
                <a:solidFill>
                  <a:schemeClr val="tx1"/>
                </a:solidFill>
                <a:latin typeface="Arial" charset="0"/>
              </a:defRPr>
            </a:lvl6pPr>
            <a:lvl7pPr marL="2971525" indent="-228579" fontAlgn="base">
              <a:spcBef>
                <a:spcPct val="0"/>
              </a:spcBef>
              <a:spcAft>
                <a:spcPct val="0"/>
              </a:spcAft>
              <a:defRPr sz="2400">
                <a:solidFill>
                  <a:schemeClr val="tx1"/>
                </a:solidFill>
                <a:latin typeface="Arial" charset="0"/>
              </a:defRPr>
            </a:lvl7pPr>
            <a:lvl8pPr marL="3428684" indent="-228579" fontAlgn="base">
              <a:spcBef>
                <a:spcPct val="0"/>
              </a:spcBef>
              <a:spcAft>
                <a:spcPct val="0"/>
              </a:spcAft>
              <a:defRPr sz="2400">
                <a:solidFill>
                  <a:schemeClr val="tx1"/>
                </a:solidFill>
                <a:latin typeface="Arial" charset="0"/>
              </a:defRPr>
            </a:lvl8pPr>
            <a:lvl9pPr marL="3885842" indent="-228579" fontAlgn="base">
              <a:spcBef>
                <a:spcPct val="0"/>
              </a:spcBef>
              <a:spcAft>
                <a:spcPct val="0"/>
              </a:spcAft>
              <a:defRPr sz="2400">
                <a:solidFill>
                  <a:schemeClr val="tx1"/>
                </a:solidFill>
                <a:latin typeface="Arial" charset="0"/>
              </a:defRPr>
            </a:lvl9pPr>
          </a:lstStyle>
          <a:p>
            <a:fld id="{AAFDBCD3-CDAF-4B02-9697-DCB76D01CB80}" type="slidenum">
              <a:rPr lang="en-US" sz="1200" smtClean="0"/>
              <a:pPr/>
              <a:t>4</a:t>
            </a:fld>
            <a:endParaRPr lang="en-US" sz="1200" dirty="0" smtClean="0"/>
          </a:p>
        </p:txBody>
      </p:sp>
    </p:spTree>
    <p:extLst>
      <p:ext uri="{BB962C8B-B14F-4D97-AF65-F5344CB8AC3E}">
        <p14:creationId xmlns:p14="http://schemas.microsoft.com/office/powerpoint/2010/main" val="54059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881" indent="-285724">
              <a:defRPr sz="2400">
                <a:solidFill>
                  <a:schemeClr val="tx1"/>
                </a:solidFill>
                <a:latin typeface="Arial" charset="0"/>
              </a:defRPr>
            </a:lvl2pPr>
            <a:lvl3pPr marL="1142895" indent="-228579">
              <a:defRPr sz="2400">
                <a:solidFill>
                  <a:schemeClr val="tx1"/>
                </a:solidFill>
                <a:latin typeface="Arial" charset="0"/>
              </a:defRPr>
            </a:lvl3pPr>
            <a:lvl4pPr marL="1600053" indent="-228579">
              <a:defRPr sz="2400">
                <a:solidFill>
                  <a:schemeClr val="tx1"/>
                </a:solidFill>
                <a:latin typeface="Arial" charset="0"/>
              </a:defRPr>
            </a:lvl4pPr>
            <a:lvl5pPr marL="2057210" indent="-228579">
              <a:defRPr sz="2400">
                <a:solidFill>
                  <a:schemeClr val="tx1"/>
                </a:solidFill>
                <a:latin typeface="Arial" charset="0"/>
              </a:defRPr>
            </a:lvl5pPr>
            <a:lvl6pPr marL="2514368" indent="-228579" fontAlgn="base">
              <a:spcBef>
                <a:spcPct val="0"/>
              </a:spcBef>
              <a:spcAft>
                <a:spcPct val="0"/>
              </a:spcAft>
              <a:defRPr sz="2400">
                <a:solidFill>
                  <a:schemeClr val="tx1"/>
                </a:solidFill>
                <a:latin typeface="Arial" charset="0"/>
              </a:defRPr>
            </a:lvl6pPr>
            <a:lvl7pPr marL="2971525" indent="-228579" fontAlgn="base">
              <a:spcBef>
                <a:spcPct val="0"/>
              </a:spcBef>
              <a:spcAft>
                <a:spcPct val="0"/>
              </a:spcAft>
              <a:defRPr sz="2400">
                <a:solidFill>
                  <a:schemeClr val="tx1"/>
                </a:solidFill>
                <a:latin typeface="Arial" charset="0"/>
              </a:defRPr>
            </a:lvl7pPr>
            <a:lvl8pPr marL="3428684" indent="-228579" fontAlgn="base">
              <a:spcBef>
                <a:spcPct val="0"/>
              </a:spcBef>
              <a:spcAft>
                <a:spcPct val="0"/>
              </a:spcAft>
              <a:defRPr sz="2400">
                <a:solidFill>
                  <a:schemeClr val="tx1"/>
                </a:solidFill>
                <a:latin typeface="Arial" charset="0"/>
              </a:defRPr>
            </a:lvl8pPr>
            <a:lvl9pPr marL="3885842" indent="-228579" fontAlgn="base">
              <a:spcBef>
                <a:spcPct val="0"/>
              </a:spcBef>
              <a:spcAft>
                <a:spcPct val="0"/>
              </a:spcAft>
              <a:defRPr sz="2400">
                <a:solidFill>
                  <a:schemeClr val="tx1"/>
                </a:solidFill>
                <a:latin typeface="Arial" charset="0"/>
              </a:defRPr>
            </a:lvl9pPr>
          </a:lstStyle>
          <a:p>
            <a:fld id="{FF9FA002-1E0D-4361-A889-05EC99492724}" type="slidenum">
              <a:rPr lang="en-US" sz="1200" smtClean="0"/>
              <a:pPr/>
              <a:t>5</a:t>
            </a:fld>
            <a:endParaRPr lang="en-US" sz="1200" dirty="0" smtClean="0"/>
          </a:p>
        </p:txBody>
      </p:sp>
    </p:spTree>
    <p:extLst>
      <p:ext uri="{BB962C8B-B14F-4D97-AF65-F5344CB8AC3E}">
        <p14:creationId xmlns:p14="http://schemas.microsoft.com/office/powerpoint/2010/main" val="22206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881" indent="-285724">
              <a:defRPr sz="2400">
                <a:solidFill>
                  <a:schemeClr val="tx1"/>
                </a:solidFill>
                <a:latin typeface="Arial" charset="0"/>
              </a:defRPr>
            </a:lvl2pPr>
            <a:lvl3pPr marL="1142895" indent="-228579">
              <a:defRPr sz="2400">
                <a:solidFill>
                  <a:schemeClr val="tx1"/>
                </a:solidFill>
                <a:latin typeface="Arial" charset="0"/>
              </a:defRPr>
            </a:lvl3pPr>
            <a:lvl4pPr marL="1600053" indent="-228579">
              <a:defRPr sz="2400">
                <a:solidFill>
                  <a:schemeClr val="tx1"/>
                </a:solidFill>
                <a:latin typeface="Arial" charset="0"/>
              </a:defRPr>
            </a:lvl4pPr>
            <a:lvl5pPr marL="2057210" indent="-228579">
              <a:defRPr sz="2400">
                <a:solidFill>
                  <a:schemeClr val="tx1"/>
                </a:solidFill>
                <a:latin typeface="Arial" charset="0"/>
              </a:defRPr>
            </a:lvl5pPr>
            <a:lvl6pPr marL="2514368" indent="-228579" fontAlgn="base">
              <a:spcBef>
                <a:spcPct val="0"/>
              </a:spcBef>
              <a:spcAft>
                <a:spcPct val="0"/>
              </a:spcAft>
              <a:defRPr sz="2400">
                <a:solidFill>
                  <a:schemeClr val="tx1"/>
                </a:solidFill>
                <a:latin typeface="Arial" charset="0"/>
              </a:defRPr>
            </a:lvl6pPr>
            <a:lvl7pPr marL="2971525" indent="-228579" fontAlgn="base">
              <a:spcBef>
                <a:spcPct val="0"/>
              </a:spcBef>
              <a:spcAft>
                <a:spcPct val="0"/>
              </a:spcAft>
              <a:defRPr sz="2400">
                <a:solidFill>
                  <a:schemeClr val="tx1"/>
                </a:solidFill>
                <a:latin typeface="Arial" charset="0"/>
              </a:defRPr>
            </a:lvl7pPr>
            <a:lvl8pPr marL="3428684" indent="-228579" fontAlgn="base">
              <a:spcBef>
                <a:spcPct val="0"/>
              </a:spcBef>
              <a:spcAft>
                <a:spcPct val="0"/>
              </a:spcAft>
              <a:defRPr sz="2400">
                <a:solidFill>
                  <a:schemeClr val="tx1"/>
                </a:solidFill>
                <a:latin typeface="Arial" charset="0"/>
              </a:defRPr>
            </a:lvl8pPr>
            <a:lvl9pPr marL="3885842" indent="-228579" fontAlgn="base">
              <a:spcBef>
                <a:spcPct val="0"/>
              </a:spcBef>
              <a:spcAft>
                <a:spcPct val="0"/>
              </a:spcAft>
              <a:defRPr sz="2400">
                <a:solidFill>
                  <a:schemeClr val="tx1"/>
                </a:solidFill>
                <a:latin typeface="Arial" charset="0"/>
              </a:defRPr>
            </a:lvl9pPr>
          </a:lstStyle>
          <a:p>
            <a:fld id="{1968F944-5271-4C2D-B239-DEBD74891142}" type="slidenum">
              <a:rPr lang="en-US" sz="1200" smtClean="0"/>
              <a:pPr/>
              <a:t>6</a:t>
            </a:fld>
            <a:endParaRPr lang="en-US" sz="1200" dirty="0" smtClean="0"/>
          </a:p>
        </p:txBody>
      </p:sp>
    </p:spTree>
    <p:extLst>
      <p:ext uri="{BB962C8B-B14F-4D97-AF65-F5344CB8AC3E}">
        <p14:creationId xmlns:p14="http://schemas.microsoft.com/office/powerpoint/2010/main" val="209389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881" indent="-285724">
              <a:defRPr sz="2400">
                <a:solidFill>
                  <a:schemeClr val="tx1"/>
                </a:solidFill>
                <a:latin typeface="Arial" charset="0"/>
              </a:defRPr>
            </a:lvl2pPr>
            <a:lvl3pPr marL="1142895" indent="-228579">
              <a:defRPr sz="2400">
                <a:solidFill>
                  <a:schemeClr val="tx1"/>
                </a:solidFill>
                <a:latin typeface="Arial" charset="0"/>
              </a:defRPr>
            </a:lvl3pPr>
            <a:lvl4pPr marL="1600053" indent="-228579">
              <a:defRPr sz="2400">
                <a:solidFill>
                  <a:schemeClr val="tx1"/>
                </a:solidFill>
                <a:latin typeface="Arial" charset="0"/>
              </a:defRPr>
            </a:lvl4pPr>
            <a:lvl5pPr marL="2057210" indent="-228579">
              <a:defRPr sz="2400">
                <a:solidFill>
                  <a:schemeClr val="tx1"/>
                </a:solidFill>
                <a:latin typeface="Arial" charset="0"/>
              </a:defRPr>
            </a:lvl5pPr>
            <a:lvl6pPr marL="2514368" indent="-228579" fontAlgn="base">
              <a:spcBef>
                <a:spcPct val="0"/>
              </a:spcBef>
              <a:spcAft>
                <a:spcPct val="0"/>
              </a:spcAft>
              <a:defRPr sz="2400">
                <a:solidFill>
                  <a:schemeClr val="tx1"/>
                </a:solidFill>
                <a:latin typeface="Arial" charset="0"/>
              </a:defRPr>
            </a:lvl6pPr>
            <a:lvl7pPr marL="2971525" indent="-228579" fontAlgn="base">
              <a:spcBef>
                <a:spcPct val="0"/>
              </a:spcBef>
              <a:spcAft>
                <a:spcPct val="0"/>
              </a:spcAft>
              <a:defRPr sz="2400">
                <a:solidFill>
                  <a:schemeClr val="tx1"/>
                </a:solidFill>
                <a:latin typeface="Arial" charset="0"/>
              </a:defRPr>
            </a:lvl7pPr>
            <a:lvl8pPr marL="3428684" indent="-228579" fontAlgn="base">
              <a:spcBef>
                <a:spcPct val="0"/>
              </a:spcBef>
              <a:spcAft>
                <a:spcPct val="0"/>
              </a:spcAft>
              <a:defRPr sz="2400">
                <a:solidFill>
                  <a:schemeClr val="tx1"/>
                </a:solidFill>
                <a:latin typeface="Arial" charset="0"/>
              </a:defRPr>
            </a:lvl8pPr>
            <a:lvl9pPr marL="3885842" indent="-228579" fontAlgn="base">
              <a:spcBef>
                <a:spcPct val="0"/>
              </a:spcBef>
              <a:spcAft>
                <a:spcPct val="0"/>
              </a:spcAft>
              <a:defRPr sz="2400">
                <a:solidFill>
                  <a:schemeClr val="tx1"/>
                </a:solidFill>
                <a:latin typeface="Arial" charset="0"/>
              </a:defRPr>
            </a:lvl9pPr>
          </a:lstStyle>
          <a:p>
            <a:fld id="{1B471252-073C-4EBA-A289-F776B32EB413}" type="slidenum">
              <a:rPr lang="en-US" sz="1200" smtClean="0"/>
              <a:pPr/>
              <a:t>7</a:t>
            </a:fld>
            <a:endParaRPr lang="en-US" sz="1200" dirty="0" smtClean="0"/>
          </a:p>
        </p:txBody>
      </p:sp>
    </p:spTree>
    <p:extLst>
      <p:ext uri="{BB962C8B-B14F-4D97-AF65-F5344CB8AC3E}">
        <p14:creationId xmlns:p14="http://schemas.microsoft.com/office/powerpoint/2010/main" val="233522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ABE7E07-55ED-423E-A204-2314E3AE5B5C}" type="slidenum">
              <a:rPr lang="en-US" smtClean="0"/>
              <a:pPr/>
              <a:t>8</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9249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smtClean="0"/>
          </a:p>
        </p:txBody>
      </p:sp>
      <p:sp>
        <p:nvSpPr>
          <p:cNvPr id="54275" name="Slide Number Placeholder 3"/>
          <p:cNvSpPr>
            <a:spLocks noGrp="1"/>
          </p:cNvSpPr>
          <p:nvPr>
            <p:ph type="sldNum" sz="quarter" idx="5"/>
          </p:nvPr>
        </p:nvSpPr>
        <p:spPr>
          <a:noFill/>
        </p:spPr>
        <p:txBody>
          <a:bodyPr/>
          <a:lstStyle/>
          <a:p>
            <a:fld id="{D2E09EF5-8A76-4270-92B7-5D6C3157AF46}" type="slidenum">
              <a:rPr lang="en-US" smtClean="0"/>
              <a:pPr/>
              <a:t>9</a:t>
            </a:fld>
            <a:endParaRPr lang="en-US" smtClean="0"/>
          </a:p>
        </p:txBody>
      </p:sp>
    </p:spTree>
    <p:extLst>
      <p:ext uri="{BB962C8B-B14F-4D97-AF65-F5344CB8AC3E}">
        <p14:creationId xmlns:p14="http://schemas.microsoft.com/office/powerpoint/2010/main" val="2607554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endParaRPr lang="en-US" smtClean="0"/>
          </a:p>
        </p:txBody>
      </p:sp>
      <p:sp>
        <p:nvSpPr>
          <p:cNvPr id="57347" name="Slide Number Placeholder 3"/>
          <p:cNvSpPr>
            <a:spLocks noGrp="1"/>
          </p:cNvSpPr>
          <p:nvPr>
            <p:ph type="sldNum" sz="quarter" idx="5"/>
          </p:nvPr>
        </p:nvSpPr>
        <p:spPr>
          <a:noFill/>
        </p:spPr>
        <p:txBody>
          <a:bodyPr/>
          <a:lstStyle/>
          <a:p>
            <a:fld id="{3937E804-79B5-4553-BF80-D235C9E21904}" type="slidenum">
              <a:rPr lang="en-US" smtClean="0"/>
              <a:pPr/>
              <a:t>10</a:t>
            </a:fld>
            <a:endParaRPr lang="en-US" smtClean="0"/>
          </a:p>
        </p:txBody>
      </p:sp>
    </p:spTree>
    <p:extLst>
      <p:ext uri="{BB962C8B-B14F-4D97-AF65-F5344CB8AC3E}">
        <p14:creationId xmlns:p14="http://schemas.microsoft.com/office/powerpoint/2010/main" val="289346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1547446-1C28-4928-A8E7-50D4A44152B4}"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Slide Number Placeholder 7"/>
          <p:cNvSpPr>
            <a:spLocks noGrp="1"/>
          </p:cNvSpPr>
          <p:nvPr>
            <p:ph type="sldNum" sz="quarter" idx="11"/>
          </p:nvPr>
        </p:nvSpPr>
        <p:spPr/>
        <p:txBody>
          <a:bodyPr/>
          <a:lstStyle>
            <a:lvl1pPr>
              <a:defRPr/>
            </a:lvl1pPr>
          </a:lstStyle>
          <a:p>
            <a:pPr>
              <a:defRPr/>
            </a:pPr>
            <a:fld id="{7D5E55C5-3B59-416B-BD15-35A90BF2AE30}" type="slidenum">
              <a:rPr lang="en-US"/>
              <a:pPr>
                <a:defRPr/>
              </a:pPr>
              <a:t>‹#›</a:t>
            </a:fld>
            <a:endParaRPr lang="en-US" dirty="0"/>
          </a:p>
        </p:txBody>
      </p:sp>
      <p:sp>
        <p:nvSpPr>
          <p:cNvPr id="6" name="Footer Placeholder 8"/>
          <p:cNvSpPr>
            <a:spLocks noGrp="1"/>
          </p:cNvSpPr>
          <p:nvPr>
            <p:ph type="ftr" sz="quarter" idx="12"/>
          </p:nvPr>
        </p:nvSpPr>
        <p:spPr/>
        <p:txBody>
          <a:bodyPr/>
          <a:lstStyle>
            <a:lvl1pPr>
              <a:defRPr/>
            </a:lvl1pPr>
          </a:lstStyle>
          <a:p>
            <a:pPr>
              <a:defRPr/>
            </a:pP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55E629B-14B6-43A2-9787-48501713A19C}"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B3A6045-6F65-4FCA-8752-1C24105E3B63}"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563AAB3F-EED0-4D68-9D4B-7AEC40D47038}"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C5219CD-0C82-4499-B42F-5613F300B6F9}"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1D74376-76C7-4C1B-9650-58D7F2D11D15}"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7BCB6FA-8018-4CAF-ACE1-75117B5E4B1B}"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56EE660-34A7-4316-AD47-3793C9F8A699}"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221F100-C064-4982-84CF-53E3D8CC012B}"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D5BD6C6-0D67-4E2B-839A-0DFD7126636D}"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85717EA-725E-467F-A77F-22D9D395A0F5}"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2A067DE-0AFA-4B48-B858-D1836A03610F}"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FAE233-99F6-4493-820D-37E05FDC82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73607C6-97C1-4019-BBA9-5566EDA9CD59}" type="slidenum">
              <a:rPr lang="en-US"/>
              <a:pPr>
                <a:defRPr/>
              </a:pPr>
              <a:t>‹#›</a:t>
            </a:fld>
            <a:endParaRPr lang="en-US" dirty="0"/>
          </a:p>
        </p:txBody>
      </p:sp>
      <p:pic>
        <p:nvPicPr>
          <p:cNvPr id="13319" name="Picture 7"/>
          <p:cNvPicPr>
            <a:picLocks noChangeAspect="1" noChangeArrowheads="1"/>
          </p:cNvPicPr>
          <p:nvPr/>
        </p:nvPicPr>
        <p:blipFill>
          <a:blip r:embed="rId15" cstate="print">
            <a:clrChange>
              <a:clrFrom>
                <a:srgbClr val="E6E6E6"/>
              </a:clrFrom>
              <a:clrTo>
                <a:srgbClr val="E6E6E6">
                  <a:alpha val="0"/>
                </a:srgbClr>
              </a:clrTo>
            </a:clrChange>
          </a:blip>
          <a:srcRect/>
          <a:stretch>
            <a:fillRect/>
          </a:stretch>
        </p:blipFill>
        <p:spPr bwMode="auto">
          <a:xfrm>
            <a:off x="7772400" y="6172200"/>
            <a:ext cx="474663" cy="487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ransition/>
  <p:timing>
    <p:tnLst>
      <p:par>
        <p:cTn id="1" dur="indefinite" restart="never" nodeType="tmRoot"/>
      </p:par>
    </p:tnLst>
  </p:timing>
  <p:txStyles>
    <p:title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B921600-CF09-4146-8690-CF072DE284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9.xml"/><Relationship Id="rId7" Type="http://schemas.openxmlformats.org/officeDocument/2006/relationships/oleObject" Target="../embeddings/oleObject6.bin"/><Relationship Id="rId12" Type="http://schemas.openxmlformats.org/officeDocument/2006/relationships/image" Target="../media/image15.w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4.wmf"/><Relationship Id="rId4" Type="http://schemas.openxmlformats.org/officeDocument/2006/relationships/image" Target="../media/image11.jpeg"/><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2.xml"/><Relationship Id="rId7" Type="http://schemas.openxmlformats.org/officeDocument/2006/relationships/image" Target="../media/image21.wmf"/><Relationship Id="rId12" Type="http://schemas.openxmlformats.org/officeDocument/2006/relationships/image" Target="../media/image12.wmf"/><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oleObject" Target="../embeddings/oleObject14.bin"/><Relationship Id="rId5" Type="http://schemas.openxmlformats.org/officeDocument/2006/relationships/image" Target="../media/image20.wmf"/><Relationship Id="rId10" Type="http://schemas.openxmlformats.org/officeDocument/2006/relationships/image" Target="../media/image19.jpeg"/><Relationship Id="rId4" Type="http://schemas.openxmlformats.org/officeDocument/2006/relationships/oleObject" Target="../embeddings/oleObject11.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5.xml"/><Relationship Id="rId7" Type="http://schemas.openxmlformats.org/officeDocument/2006/relationships/image" Target="../media/image26.w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25.wmf"/><Relationship Id="rId10" Type="http://schemas.openxmlformats.org/officeDocument/2006/relationships/image" Target="../media/image27.wmf"/><Relationship Id="rId4" Type="http://schemas.openxmlformats.org/officeDocument/2006/relationships/oleObject" Target="../embeddings/oleObject15.bin"/><Relationship Id="rId9"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6.xml"/><Relationship Id="rId7" Type="http://schemas.openxmlformats.org/officeDocument/2006/relationships/image" Target="../media/image29.wmf"/><Relationship Id="rId12" Type="http://schemas.openxmlformats.org/officeDocument/2006/relationships/image" Target="../media/image31.wmf"/><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oleObject" Target="../embeddings/oleObject21.bin"/><Relationship Id="rId5" Type="http://schemas.openxmlformats.org/officeDocument/2006/relationships/image" Target="../media/image28.wmf"/><Relationship Id="rId10" Type="http://schemas.openxmlformats.org/officeDocument/2006/relationships/image" Target="../media/image24.png"/><Relationship Id="rId4" Type="http://schemas.openxmlformats.org/officeDocument/2006/relationships/oleObject" Target="../embeddings/oleObject18.bin"/><Relationship Id="rId9"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Simple Machines</a:t>
            </a:r>
          </a:p>
          <a:p>
            <a:pPr marL="0" indent="0" algn="ctr">
              <a:buNone/>
            </a:pPr>
            <a:r>
              <a:rPr lang="en-US" sz="2800" b="1" kern="0" dirty="0" smtClean="0">
                <a:solidFill>
                  <a:srgbClr val="002060"/>
                </a:solidFill>
                <a:latin typeface="Arial" panose="020B0604020202020204" pitchFamily="34" charset="0"/>
                <a:cs typeface="Arial" panose="020B0604020202020204" pitchFamily="34" charset="0"/>
              </a:rPr>
              <a:t>Inclined Plane, Wedge</a:t>
            </a:r>
            <a:r>
              <a:rPr lang="en-US" sz="2800" b="1" kern="0" dirty="0">
                <a:solidFill>
                  <a:srgbClr val="002060"/>
                </a:solidFill>
                <a:latin typeface="Arial" panose="020B0604020202020204" pitchFamily="34" charset="0"/>
                <a:cs typeface="Arial" panose="020B0604020202020204" pitchFamily="34" charset="0"/>
              </a:rPr>
              <a:t>,</a:t>
            </a:r>
            <a:r>
              <a:rPr lang="en-US" sz="2800" b="1" kern="0" dirty="0" smtClean="0">
                <a:solidFill>
                  <a:srgbClr val="002060"/>
                </a:solidFill>
                <a:latin typeface="Arial" panose="020B0604020202020204" pitchFamily="34" charset="0"/>
                <a:cs typeface="Arial" panose="020B0604020202020204" pitchFamily="34" charset="0"/>
              </a:rPr>
              <a:t> and Screw</a:t>
            </a:r>
            <a:endParaRPr lang="en-US" sz="2800"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3849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32" name="Picture 3" descr="InclinedPlane2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77476" y="300154"/>
            <a:ext cx="3578225" cy="2317750"/>
          </a:xfrm>
          <a:prstGeom prst="rect">
            <a:avLst/>
          </a:prstGeom>
          <a:noFill/>
          <a:ln w="9525">
            <a:noFill/>
            <a:miter lim="800000"/>
            <a:headEnd/>
            <a:tailEnd/>
          </a:ln>
        </p:spPr>
      </p:pic>
      <p:sp>
        <p:nvSpPr>
          <p:cNvPr id="4133" name="Text Box 9"/>
          <p:cNvSpPr txBox="1">
            <a:spLocks noChangeArrowheads="1"/>
          </p:cNvSpPr>
          <p:nvPr/>
        </p:nvSpPr>
        <p:spPr bwMode="auto">
          <a:xfrm>
            <a:off x="7989026" y="1309804"/>
            <a:ext cx="533400" cy="366713"/>
          </a:xfrm>
          <a:prstGeom prst="rect">
            <a:avLst/>
          </a:prstGeom>
          <a:noFill/>
          <a:ln w="9525">
            <a:noFill/>
            <a:miter lim="800000"/>
            <a:headEnd/>
            <a:tailEnd/>
          </a:ln>
        </p:spPr>
        <p:txBody>
          <a:bodyPr>
            <a:spAutoFit/>
          </a:bodyPr>
          <a:lstStyle/>
          <a:p>
            <a:pPr>
              <a:spcBef>
                <a:spcPct val="50000"/>
              </a:spcBef>
            </a:pPr>
            <a:r>
              <a:rPr lang="en-US" sz="1800">
                <a:solidFill>
                  <a:srgbClr val="FF0000"/>
                </a:solidFill>
              </a:rPr>
              <a:t>4 ft</a:t>
            </a:r>
          </a:p>
        </p:txBody>
      </p:sp>
      <p:sp>
        <p:nvSpPr>
          <p:cNvPr id="4134" name="Text Box 10"/>
          <p:cNvSpPr txBox="1">
            <a:spLocks noChangeArrowheads="1"/>
          </p:cNvSpPr>
          <p:nvPr/>
        </p:nvSpPr>
        <p:spPr bwMode="auto">
          <a:xfrm rot="19721060">
            <a:off x="4999945" y="934856"/>
            <a:ext cx="766763" cy="366713"/>
          </a:xfrm>
          <a:prstGeom prst="rect">
            <a:avLst/>
          </a:prstGeom>
          <a:noFill/>
          <a:ln w="9525">
            <a:noFill/>
            <a:miter lim="800000"/>
            <a:headEnd/>
            <a:tailEnd/>
          </a:ln>
        </p:spPr>
        <p:txBody>
          <a:bodyPr>
            <a:spAutoFit/>
          </a:bodyPr>
          <a:lstStyle/>
          <a:p>
            <a:pPr>
              <a:spcBef>
                <a:spcPct val="50000"/>
              </a:spcBef>
            </a:pPr>
            <a:r>
              <a:rPr lang="en-US" sz="1800" dirty="0">
                <a:solidFill>
                  <a:srgbClr val="FF0000"/>
                </a:solidFill>
              </a:rPr>
              <a:t>15 ft</a:t>
            </a:r>
          </a:p>
        </p:txBody>
      </p:sp>
      <p:sp>
        <p:nvSpPr>
          <p:cNvPr id="4135" name="Text Box 12"/>
          <p:cNvSpPr txBox="1">
            <a:spLocks noChangeArrowheads="1"/>
          </p:cNvSpPr>
          <p:nvPr/>
        </p:nvSpPr>
        <p:spPr bwMode="auto">
          <a:xfrm>
            <a:off x="5665159" y="179213"/>
            <a:ext cx="942975" cy="396875"/>
          </a:xfrm>
          <a:prstGeom prst="rect">
            <a:avLst/>
          </a:prstGeom>
          <a:solidFill>
            <a:schemeClr val="bg1">
              <a:alpha val="60000"/>
            </a:schemeClr>
          </a:solidFill>
          <a:ln w="9525">
            <a:noFill/>
            <a:miter lim="800000"/>
            <a:headEnd/>
            <a:tailEnd/>
          </a:ln>
        </p:spPr>
        <p:txBody>
          <a:bodyPr>
            <a:spAutoFit/>
          </a:bodyPr>
          <a:lstStyle/>
          <a:p>
            <a:pPr>
              <a:spcBef>
                <a:spcPct val="50000"/>
              </a:spcBef>
            </a:pPr>
            <a:r>
              <a:rPr lang="en-US" sz="2000" dirty="0" smtClean="0"/>
              <a:t>50 </a:t>
            </a:r>
            <a:r>
              <a:rPr lang="en-US" sz="2000" dirty="0" err="1" smtClean="0"/>
              <a:t>lb</a:t>
            </a:r>
            <a:endParaRPr lang="en-US" sz="2000" dirty="0"/>
          </a:p>
        </p:txBody>
      </p:sp>
      <p:sp>
        <p:nvSpPr>
          <p:cNvPr id="4136" name="Text Box 13"/>
          <p:cNvSpPr txBox="1">
            <a:spLocks noChangeArrowheads="1"/>
          </p:cNvSpPr>
          <p:nvPr/>
        </p:nvSpPr>
        <p:spPr bwMode="auto">
          <a:xfrm rot="19733186">
            <a:off x="4513447" y="1638586"/>
            <a:ext cx="925512" cy="396875"/>
          </a:xfrm>
          <a:prstGeom prst="rect">
            <a:avLst/>
          </a:prstGeom>
          <a:noFill/>
          <a:ln w="9525">
            <a:noFill/>
            <a:miter lim="800000"/>
            <a:headEnd/>
            <a:tailEnd/>
          </a:ln>
        </p:spPr>
        <p:txBody>
          <a:bodyPr>
            <a:spAutoFit/>
          </a:bodyPr>
          <a:lstStyle/>
          <a:p>
            <a:r>
              <a:rPr lang="en-US" sz="2000" dirty="0" smtClean="0"/>
              <a:t>20 </a:t>
            </a:r>
            <a:r>
              <a:rPr lang="en-US" sz="2000" dirty="0" err="1" smtClean="0"/>
              <a:t>lb</a:t>
            </a:r>
            <a:endParaRPr lang="en-US" sz="2000" dirty="0"/>
          </a:p>
        </p:txBody>
      </p:sp>
      <p:graphicFrame>
        <p:nvGraphicFramePr>
          <p:cNvPr id="4128" name="Object 32"/>
          <p:cNvGraphicFramePr>
            <a:graphicFrameLocks noChangeAspect="1"/>
          </p:cNvGraphicFramePr>
          <p:nvPr/>
        </p:nvGraphicFramePr>
        <p:xfrm>
          <a:off x="1364738" y="1109449"/>
          <a:ext cx="1958437" cy="1294114"/>
        </p:xfrm>
        <a:graphic>
          <a:graphicData uri="http://schemas.openxmlformats.org/presentationml/2006/ole">
            <mc:AlternateContent xmlns:mc="http://schemas.openxmlformats.org/markup-compatibility/2006">
              <mc:Choice xmlns:v="urn:schemas-microsoft-com:vml" Requires="v">
                <p:oleObj spid="_x0000_s4164" name="Equation" r:id="rId5" imgW="710891" imgH="469696" progId="">
                  <p:embed/>
                </p:oleObj>
              </mc:Choice>
              <mc:Fallback>
                <p:oleObj name="Equation" r:id="rId5" imgW="710891" imgH="469696" progId="">
                  <p:embed/>
                  <p:pic>
                    <p:nvPicPr>
                      <p:cNvPr id="0"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4738" y="1109449"/>
                        <a:ext cx="1958437" cy="12941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8"/>
          <p:cNvGrpSpPr>
            <a:grpSpLocks/>
          </p:cNvGrpSpPr>
          <p:nvPr/>
        </p:nvGrpSpPr>
        <p:grpSpPr bwMode="auto">
          <a:xfrm>
            <a:off x="1204913" y="3320869"/>
            <a:ext cx="2392362" cy="1046162"/>
            <a:chOff x="791" y="2080"/>
            <a:chExt cx="1207" cy="526"/>
          </a:xfrm>
        </p:grpSpPr>
        <p:graphicFrame>
          <p:nvGraphicFramePr>
            <p:cNvPr id="4129" name="Object 33"/>
            <p:cNvGraphicFramePr>
              <a:graphicFrameLocks noChangeAspect="1"/>
            </p:cNvGraphicFramePr>
            <p:nvPr/>
          </p:nvGraphicFramePr>
          <p:xfrm>
            <a:off x="791" y="2080"/>
            <a:ext cx="1207" cy="526"/>
          </p:xfrm>
          <a:graphic>
            <a:graphicData uri="http://schemas.openxmlformats.org/presentationml/2006/ole">
              <mc:AlternateContent xmlns:mc="http://schemas.openxmlformats.org/markup-compatibility/2006">
                <mc:Choice xmlns:v="urn:schemas-microsoft-com:vml" Requires="v">
                  <p:oleObj spid="_x0000_s4165" name="Equation" r:id="rId7" imgW="901309" imgH="393529" progId="">
                    <p:embed/>
                  </p:oleObj>
                </mc:Choice>
                <mc:Fallback>
                  <p:oleObj name="Equation" r:id="rId7" imgW="901309" imgH="393529" progId="">
                    <p:embed/>
                    <p:pic>
                      <p:nvPicPr>
                        <p:cNvPr id="0" name="Picture 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 y="2080"/>
                          <a:ext cx="1207" cy="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44" name="Line 17"/>
            <p:cNvSpPr>
              <a:spLocks noChangeShapeType="1"/>
            </p:cNvSpPr>
            <p:nvPr/>
          </p:nvSpPr>
          <p:spPr bwMode="auto">
            <a:xfrm>
              <a:off x="1750" y="2124"/>
              <a:ext cx="181" cy="188"/>
            </a:xfrm>
            <a:prstGeom prst="line">
              <a:avLst/>
            </a:prstGeom>
            <a:noFill/>
            <a:ln w="25400">
              <a:solidFill>
                <a:schemeClr val="tx1"/>
              </a:solidFill>
              <a:round/>
              <a:headEnd/>
              <a:tailEnd/>
            </a:ln>
          </p:spPr>
          <p:txBody>
            <a:bodyPr/>
            <a:lstStyle/>
            <a:p>
              <a:endParaRPr lang="en-US"/>
            </a:p>
          </p:txBody>
        </p:sp>
        <p:sp>
          <p:nvSpPr>
            <p:cNvPr id="4145" name="Line 18"/>
            <p:cNvSpPr>
              <a:spLocks noChangeShapeType="1"/>
            </p:cNvSpPr>
            <p:nvPr/>
          </p:nvSpPr>
          <p:spPr bwMode="auto">
            <a:xfrm>
              <a:off x="1720" y="2413"/>
              <a:ext cx="154" cy="188"/>
            </a:xfrm>
            <a:prstGeom prst="line">
              <a:avLst/>
            </a:prstGeom>
            <a:noFill/>
            <a:ln w="25400">
              <a:solidFill>
                <a:schemeClr val="tx1"/>
              </a:solidFill>
              <a:round/>
              <a:headEnd/>
              <a:tailEnd/>
            </a:ln>
          </p:spPr>
          <p:txBody>
            <a:bodyPr/>
            <a:lstStyle/>
            <a:p>
              <a:endParaRPr lang="en-US"/>
            </a:p>
          </p:txBody>
        </p:sp>
      </p:grpSp>
      <p:sp>
        <p:nvSpPr>
          <p:cNvPr id="4138" name="Text Box 19"/>
          <p:cNvSpPr txBox="1">
            <a:spLocks noChangeArrowheads="1"/>
          </p:cNvSpPr>
          <p:nvPr/>
        </p:nvSpPr>
        <p:spPr bwMode="auto">
          <a:xfrm>
            <a:off x="571053" y="2718364"/>
            <a:ext cx="7943850" cy="519112"/>
          </a:xfrm>
          <a:prstGeom prst="rect">
            <a:avLst/>
          </a:prstGeom>
          <a:noFill/>
          <a:ln w="9525">
            <a:noFill/>
            <a:miter lim="800000"/>
            <a:headEnd/>
            <a:tailEnd/>
          </a:ln>
        </p:spPr>
        <p:txBody>
          <a:bodyPr>
            <a:spAutoFit/>
          </a:bodyPr>
          <a:lstStyle/>
          <a:p>
            <a:pPr>
              <a:spcBef>
                <a:spcPct val="50000"/>
              </a:spcBef>
            </a:pPr>
            <a:r>
              <a:rPr lang="en-US" sz="2800" dirty="0"/>
              <a:t>What is the AMA of the inclined plane above?</a:t>
            </a:r>
          </a:p>
        </p:txBody>
      </p:sp>
      <p:sp>
        <p:nvSpPr>
          <p:cNvPr id="209940" name="Text Box 20"/>
          <p:cNvSpPr txBox="1">
            <a:spLocks noChangeArrowheads="1"/>
          </p:cNvSpPr>
          <p:nvPr/>
        </p:nvSpPr>
        <p:spPr bwMode="auto">
          <a:xfrm>
            <a:off x="4264025" y="3549469"/>
            <a:ext cx="3892550" cy="519112"/>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AMA = 2.5 = </a:t>
            </a:r>
            <a:r>
              <a:rPr lang="en-US" sz="2800" b="1" dirty="0">
                <a:solidFill>
                  <a:srgbClr val="FF0000"/>
                </a:solidFill>
              </a:rPr>
              <a:t>2.5:1</a:t>
            </a:r>
          </a:p>
        </p:txBody>
      </p:sp>
      <p:sp>
        <p:nvSpPr>
          <p:cNvPr id="209941" name="Rectangle 21"/>
          <p:cNvSpPr>
            <a:spLocks noChangeArrowheads="1"/>
          </p:cNvSpPr>
          <p:nvPr/>
        </p:nvSpPr>
        <p:spPr bwMode="auto">
          <a:xfrm>
            <a:off x="571053" y="4678479"/>
            <a:ext cx="8083550" cy="519113"/>
          </a:xfrm>
          <a:prstGeom prst="rect">
            <a:avLst/>
          </a:prstGeom>
          <a:noFill/>
          <a:ln w="9525">
            <a:noFill/>
            <a:miter lim="800000"/>
            <a:headEnd/>
            <a:tailEnd/>
          </a:ln>
        </p:spPr>
        <p:txBody>
          <a:bodyPr wrap="none">
            <a:spAutoFit/>
          </a:bodyPr>
          <a:lstStyle/>
          <a:p>
            <a:r>
              <a:rPr lang="en-US" sz="2800" dirty="0"/>
              <a:t>What is the efficiency of the inclined plane above?</a:t>
            </a:r>
          </a:p>
        </p:txBody>
      </p:sp>
      <p:graphicFrame>
        <p:nvGraphicFramePr>
          <p:cNvPr id="209943" name="Object 34"/>
          <p:cNvGraphicFramePr>
            <a:graphicFrameLocks noChangeAspect="1"/>
          </p:cNvGraphicFramePr>
          <p:nvPr/>
        </p:nvGraphicFramePr>
        <p:xfrm>
          <a:off x="5250472" y="5179054"/>
          <a:ext cx="2198688" cy="1298575"/>
        </p:xfrm>
        <a:graphic>
          <a:graphicData uri="http://schemas.openxmlformats.org/presentationml/2006/ole">
            <mc:AlternateContent xmlns:mc="http://schemas.openxmlformats.org/markup-compatibility/2006">
              <mc:Choice xmlns:v="urn:schemas-microsoft-com:vml" Requires="v">
                <p:oleObj spid="_x0000_s4166" name="Equation" r:id="rId9" imgW="774364" imgH="457002" progId="">
                  <p:embed/>
                </p:oleObj>
              </mc:Choice>
              <mc:Fallback>
                <p:oleObj name="Equation" r:id="rId9" imgW="774364" imgH="457002" progId="">
                  <p:embed/>
                  <p:pic>
                    <p:nvPicPr>
                      <p:cNvPr id="0" name="Picture 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0472" y="5179054"/>
                        <a:ext cx="2198688"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44" name="Text Box 24"/>
          <p:cNvSpPr txBox="1">
            <a:spLocks noChangeArrowheads="1"/>
          </p:cNvSpPr>
          <p:nvPr/>
        </p:nvSpPr>
        <p:spPr bwMode="auto">
          <a:xfrm>
            <a:off x="607035" y="5568785"/>
            <a:ext cx="2511425" cy="519113"/>
          </a:xfrm>
          <a:prstGeom prst="rect">
            <a:avLst/>
          </a:prstGeom>
          <a:noFill/>
          <a:ln w="9525">
            <a:noFill/>
            <a:miter lim="800000"/>
            <a:headEnd/>
            <a:tailEnd/>
          </a:ln>
        </p:spPr>
        <p:txBody>
          <a:bodyPr wrap="none">
            <a:spAutoFit/>
          </a:bodyPr>
          <a:lstStyle/>
          <a:p>
            <a:r>
              <a:rPr lang="en-US" sz="2800" dirty="0">
                <a:solidFill>
                  <a:srgbClr val="FF0000"/>
                </a:solidFill>
              </a:rPr>
              <a:t>% Efficiency =</a:t>
            </a:r>
            <a:r>
              <a:rPr lang="en-US" dirty="0">
                <a:solidFill>
                  <a:srgbClr val="FF0000"/>
                </a:solidFill>
              </a:rPr>
              <a:t> </a:t>
            </a:r>
          </a:p>
        </p:txBody>
      </p:sp>
      <p:sp>
        <p:nvSpPr>
          <p:cNvPr id="209945" name="Text Box 25"/>
          <p:cNvSpPr txBox="1">
            <a:spLocks noChangeArrowheads="1"/>
          </p:cNvSpPr>
          <p:nvPr/>
        </p:nvSpPr>
        <p:spPr bwMode="auto">
          <a:xfrm>
            <a:off x="7385660" y="5568785"/>
            <a:ext cx="1322387"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 </a:t>
            </a:r>
            <a:r>
              <a:rPr lang="en-US" sz="2800" b="1">
                <a:solidFill>
                  <a:srgbClr val="FF0000"/>
                </a:solidFill>
              </a:rPr>
              <a:t>67%</a:t>
            </a:r>
          </a:p>
        </p:txBody>
      </p:sp>
      <p:sp>
        <p:nvSpPr>
          <p:cNvPr id="4143" name="Rectangle 26"/>
          <p:cNvSpPr>
            <a:spLocks noGrp="1" noChangeArrowheads="1"/>
          </p:cNvSpPr>
          <p:nvPr>
            <p:ph type="title" idx="4294967295"/>
          </p:nvPr>
        </p:nvSpPr>
        <p:spPr>
          <a:xfrm>
            <a:off x="233926" y="233926"/>
            <a:ext cx="5018559" cy="714375"/>
          </a:xfrm>
        </p:spPr>
        <p:txBody>
          <a:bodyPr/>
          <a:lstStyle/>
          <a:p>
            <a:pPr eaLnBrk="1" hangingPunct="1"/>
            <a:r>
              <a:rPr lang="en-US" sz="4000" dirty="0" smtClean="0">
                <a:solidFill>
                  <a:srgbClr val="00386B"/>
                </a:solidFill>
              </a:rPr>
              <a:t>Inclined Plane AMA</a:t>
            </a:r>
          </a:p>
        </p:txBody>
      </p:sp>
      <p:graphicFrame>
        <p:nvGraphicFramePr>
          <p:cNvPr id="209949" name="Object 35"/>
          <p:cNvGraphicFramePr>
            <a:graphicFrameLocks noChangeAspect="1"/>
          </p:cNvGraphicFramePr>
          <p:nvPr/>
        </p:nvGraphicFramePr>
        <p:xfrm>
          <a:off x="3005747" y="5274304"/>
          <a:ext cx="2314575" cy="1108075"/>
        </p:xfrm>
        <a:graphic>
          <a:graphicData uri="http://schemas.openxmlformats.org/presentationml/2006/ole">
            <mc:AlternateContent xmlns:mc="http://schemas.openxmlformats.org/markup-compatibility/2006">
              <mc:Choice xmlns:v="urn:schemas-microsoft-com:vml" Requires="v">
                <p:oleObj spid="_x0000_s4167" name="Equation" r:id="rId11" imgW="901309" imgH="431613" progId="">
                  <p:embed/>
                </p:oleObj>
              </mc:Choice>
              <mc:Fallback>
                <p:oleObj name="Equation" r:id="rId11" imgW="901309" imgH="431613" progId="">
                  <p:embed/>
                  <p:pic>
                    <p:nvPicPr>
                      <p:cNvPr id="0" name="Picture 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5747" y="5274304"/>
                        <a:ext cx="2314575" cy="110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9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99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40" grpId="0"/>
      <p:bldP spid="209941" grpId="0"/>
      <p:bldP spid="209944" grpId="0"/>
      <p:bldP spid="20994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69" name="Picture 2" descr="wed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6767" y="3076652"/>
            <a:ext cx="3290926" cy="2855854"/>
          </a:xfrm>
          <a:prstGeom prst="rect">
            <a:avLst/>
          </a:prstGeom>
          <a:noFill/>
          <a:ln w="9525">
            <a:noFill/>
            <a:miter lim="800000"/>
            <a:headEnd/>
            <a:tailEnd/>
          </a:ln>
        </p:spPr>
      </p:pic>
      <p:sp>
        <p:nvSpPr>
          <p:cNvPr id="58370" name="Rectangle 3"/>
          <p:cNvSpPr>
            <a:spLocks noChangeArrowheads="1"/>
          </p:cNvSpPr>
          <p:nvPr/>
        </p:nvSpPr>
        <p:spPr bwMode="auto">
          <a:xfrm>
            <a:off x="515938" y="1100701"/>
            <a:ext cx="8215312" cy="2014538"/>
          </a:xfrm>
          <a:prstGeom prst="rect">
            <a:avLst/>
          </a:prstGeom>
          <a:noFill/>
          <a:ln w="9525">
            <a:noFill/>
            <a:miter lim="800000"/>
            <a:headEnd/>
            <a:tailEnd/>
          </a:ln>
        </p:spPr>
        <p:txBody>
          <a:bodyPr>
            <a:spAutoFit/>
          </a:bodyPr>
          <a:lstStyle/>
          <a:p>
            <a:pPr marL="287338" indent="-287338">
              <a:spcBef>
                <a:spcPct val="50000"/>
              </a:spcBef>
              <a:buFont typeface="Arial" pitchFamily="34" charset="0"/>
              <a:buChar char="•"/>
            </a:pPr>
            <a:r>
              <a:rPr lang="en-US" sz="2800" dirty="0"/>
              <a:t>Functions as a moving inclined plane</a:t>
            </a:r>
          </a:p>
          <a:p>
            <a:pPr marL="287338" indent="-287338">
              <a:spcBef>
                <a:spcPct val="50000"/>
              </a:spcBef>
              <a:buFont typeface="Arial" pitchFamily="34" charset="0"/>
              <a:buChar char="•"/>
            </a:pPr>
            <a:r>
              <a:rPr lang="en-US" sz="2800" dirty="0"/>
              <a:t>Tapers to a thin edge and is used for splitting, raising heavy bodies, or for tightening by being driven into something </a:t>
            </a:r>
          </a:p>
        </p:txBody>
      </p:sp>
      <p:pic>
        <p:nvPicPr>
          <p:cNvPr id="5837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12530" y="3328988"/>
            <a:ext cx="1644650" cy="3049587"/>
          </a:xfrm>
          <a:prstGeom prst="rect">
            <a:avLst/>
          </a:prstGeom>
          <a:noFill/>
          <a:ln w="9525">
            <a:noFill/>
            <a:miter lim="800000"/>
            <a:headEnd/>
            <a:tailEnd/>
          </a:ln>
        </p:spPr>
      </p:pic>
      <p:sp>
        <p:nvSpPr>
          <p:cNvPr id="58372" name="Rectangle 6"/>
          <p:cNvSpPr>
            <a:spLocks noGrp="1" noChangeArrowheads="1"/>
          </p:cNvSpPr>
          <p:nvPr>
            <p:ph type="title"/>
          </p:nvPr>
        </p:nvSpPr>
        <p:spPr>
          <a:xfrm>
            <a:off x="212660" y="212660"/>
            <a:ext cx="2133600" cy="742950"/>
          </a:xfrm>
        </p:spPr>
        <p:txBody>
          <a:bodyPr/>
          <a:lstStyle/>
          <a:p>
            <a:pPr eaLnBrk="1" hangingPunct="1"/>
            <a:r>
              <a:rPr lang="en-US" sz="4000" dirty="0" smtClean="0">
                <a:solidFill>
                  <a:srgbClr val="00386B"/>
                </a:solidFill>
              </a:rPr>
              <a:t>Wedge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6" name="Rectangle 7"/>
          <p:cNvSpPr>
            <a:spLocks noGrp="1" noChangeArrowheads="1"/>
          </p:cNvSpPr>
          <p:nvPr>
            <p:ph type="title" idx="4294967295"/>
          </p:nvPr>
        </p:nvSpPr>
        <p:spPr>
          <a:xfrm>
            <a:off x="212660" y="212660"/>
            <a:ext cx="5465126" cy="740664"/>
          </a:xfrm>
        </p:spPr>
        <p:txBody>
          <a:bodyPr/>
          <a:lstStyle/>
          <a:p>
            <a:pPr eaLnBrk="1" hangingPunct="1"/>
            <a:r>
              <a:rPr lang="en-US" sz="4000" dirty="0" smtClean="0">
                <a:solidFill>
                  <a:srgbClr val="00386B"/>
                </a:solidFill>
              </a:rPr>
              <a:t>Wedge IMA</a:t>
            </a:r>
          </a:p>
        </p:txBody>
      </p:sp>
      <p:sp>
        <p:nvSpPr>
          <p:cNvPr id="70666" name="Text Box 10"/>
          <p:cNvSpPr txBox="1">
            <a:spLocks noChangeArrowheads="1"/>
          </p:cNvSpPr>
          <p:nvPr/>
        </p:nvSpPr>
        <p:spPr bwMode="auto">
          <a:xfrm>
            <a:off x="180761" y="2575340"/>
            <a:ext cx="6559550" cy="492443"/>
          </a:xfrm>
          <a:prstGeom prst="rect">
            <a:avLst/>
          </a:prstGeom>
          <a:noFill/>
          <a:ln w="9525">
            <a:noFill/>
            <a:miter lim="800000"/>
            <a:headEnd/>
            <a:tailEnd/>
          </a:ln>
        </p:spPr>
        <p:txBody>
          <a:bodyPr>
            <a:spAutoFit/>
          </a:bodyPr>
          <a:lstStyle/>
          <a:p>
            <a:pPr>
              <a:spcBef>
                <a:spcPct val="50000"/>
              </a:spcBef>
            </a:pPr>
            <a:r>
              <a:rPr lang="en-US" sz="2600" dirty="0"/>
              <a:t>D</a:t>
            </a:r>
            <a:r>
              <a:rPr lang="en-US" sz="2600" baseline="-25000" dirty="0"/>
              <a:t>E</a:t>
            </a:r>
            <a:r>
              <a:rPr lang="en-US" sz="2600" dirty="0"/>
              <a:t> = Distance traveled by the effort = L</a:t>
            </a:r>
          </a:p>
        </p:txBody>
      </p:sp>
      <p:sp>
        <p:nvSpPr>
          <p:cNvPr id="70667" name="Rectangle 11"/>
          <p:cNvSpPr>
            <a:spLocks noChangeArrowheads="1"/>
          </p:cNvSpPr>
          <p:nvPr/>
        </p:nvSpPr>
        <p:spPr bwMode="auto">
          <a:xfrm>
            <a:off x="180761" y="3066571"/>
            <a:ext cx="6782626" cy="492443"/>
          </a:xfrm>
          <a:prstGeom prst="rect">
            <a:avLst/>
          </a:prstGeom>
          <a:noFill/>
          <a:ln w="9525">
            <a:noFill/>
            <a:miter lim="800000"/>
            <a:headEnd/>
            <a:tailEnd/>
          </a:ln>
        </p:spPr>
        <p:txBody>
          <a:bodyPr wrap="none">
            <a:spAutoFit/>
          </a:bodyPr>
          <a:lstStyle/>
          <a:p>
            <a:pPr>
              <a:spcBef>
                <a:spcPct val="50000"/>
              </a:spcBef>
            </a:pPr>
            <a:r>
              <a:rPr lang="en-US" sz="2600" dirty="0"/>
              <a:t>D</a:t>
            </a:r>
            <a:r>
              <a:rPr lang="en-US" sz="2600" baseline="-25000" dirty="0"/>
              <a:t>R</a:t>
            </a:r>
            <a:r>
              <a:rPr lang="en-US" sz="2600" dirty="0"/>
              <a:t> = Distance traveled by the resistance = H</a:t>
            </a:r>
          </a:p>
        </p:txBody>
      </p:sp>
      <p:graphicFrame>
        <p:nvGraphicFramePr>
          <p:cNvPr id="70676" name="Object 25"/>
          <p:cNvGraphicFramePr>
            <a:graphicFrameLocks noChangeAspect="1"/>
          </p:cNvGraphicFramePr>
          <p:nvPr/>
        </p:nvGraphicFramePr>
        <p:xfrm>
          <a:off x="1464059" y="3671889"/>
          <a:ext cx="4023360" cy="1113111"/>
        </p:xfrm>
        <a:graphic>
          <a:graphicData uri="http://schemas.openxmlformats.org/presentationml/2006/ole">
            <mc:AlternateContent xmlns:mc="http://schemas.openxmlformats.org/markup-compatibility/2006">
              <mc:Choice xmlns:v="urn:schemas-microsoft-com:vml" Requires="v">
                <p:oleObj spid="_x0000_s5163" name="Equation" r:id="rId4" imgW="1422400" imgH="393700" progId="">
                  <p:embed/>
                </p:oleObj>
              </mc:Choice>
              <mc:Fallback>
                <p:oleObj name="Equation" r:id="rId4" imgW="1422400" imgH="393700" progId="">
                  <p:embed/>
                  <p:pic>
                    <p:nvPicPr>
                      <p:cNvPr id="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4059" y="3671889"/>
                        <a:ext cx="4023360" cy="1113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77" name="Text Box 21"/>
          <p:cNvSpPr txBox="1">
            <a:spLocks noChangeArrowheads="1"/>
          </p:cNvSpPr>
          <p:nvPr/>
        </p:nvSpPr>
        <p:spPr bwMode="auto">
          <a:xfrm>
            <a:off x="358776" y="4984750"/>
            <a:ext cx="6754406" cy="492443"/>
          </a:xfrm>
          <a:prstGeom prst="rect">
            <a:avLst/>
          </a:prstGeom>
          <a:noFill/>
          <a:ln w="9525">
            <a:noFill/>
            <a:miter lim="800000"/>
            <a:headEnd/>
            <a:tailEnd/>
          </a:ln>
        </p:spPr>
        <p:txBody>
          <a:bodyPr wrap="square">
            <a:spAutoFit/>
          </a:bodyPr>
          <a:lstStyle/>
          <a:p>
            <a:pPr>
              <a:spcBef>
                <a:spcPct val="50000"/>
              </a:spcBef>
            </a:pPr>
            <a:r>
              <a:rPr lang="en-US" sz="2600" dirty="0">
                <a:solidFill>
                  <a:srgbClr val="FF0000"/>
                </a:solidFill>
              </a:rPr>
              <a:t>What is the IMA of the </a:t>
            </a:r>
            <a:r>
              <a:rPr lang="en-US" sz="2600" dirty="0" smtClean="0">
                <a:solidFill>
                  <a:srgbClr val="FF0000"/>
                </a:solidFill>
              </a:rPr>
              <a:t>wedge shown?</a:t>
            </a:r>
            <a:endParaRPr lang="en-US" sz="2600" dirty="0">
              <a:solidFill>
                <a:srgbClr val="FF0000"/>
              </a:solidFill>
            </a:endParaRPr>
          </a:p>
        </p:txBody>
      </p:sp>
      <p:sp>
        <p:nvSpPr>
          <p:cNvPr id="70678" name="Text Box 22"/>
          <p:cNvSpPr txBox="1">
            <a:spLocks noChangeArrowheads="1"/>
          </p:cNvSpPr>
          <p:nvPr/>
        </p:nvSpPr>
        <p:spPr bwMode="auto">
          <a:xfrm>
            <a:off x="720725" y="5516660"/>
            <a:ext cx="6870700" cy="492443"/>
          </a:xfrm>
          <a:prstGeom prst="rect">
            <a:avLst/>
          </a:prstGeom>
          <a:noFill/>
          <a:ln w="9525">
            <a:noFill/>
            <a:miter lim="800000"/>
            <a:headEnd/>
            <a:tailEnd/>
          </a:ln>
        </p:spPr>
        <p:txBody>
          <a:bodyPr>
            <a:spAutoFit/>
          </a:bodyPr>
          <a:lstStyle/>
          <a:p>
            <a:pPr>
              <a:spcBef>
                <a:spcPct val="50000"/>
              </a:spcBef>
            </a:pPr>
            <a:r>
              <a:rPr lang="en-US" sz="2600" dirty="0">
                <a:solidFill>
                  <a:srgbClr val="0000FF"/>
                </a:solidFill>
              </a:rPr>
              <a:t>IMA = 10.0 in. / 3.0 in. = 3.3</a:t>
            </a:r>
            <a:r>
              <a:rPr lang="en-US" sz="2600" u="sng" dirty="0">
                <a:solidFill>
                  <a:srgbClr val="0000FF"/>
                </a:solidFill>
              </a:rPr>
              <a:t>3</a:t>
            </a:r>
            <a:r>
              <a:rPr lang="en-US" sz="2600" dirty="0">
                <a:solidFill>
                  <a:srgbClr val="0000FF"/>
                </a:solidFill>
              </a:rPr>
              <a:t> = </a:t>
            </a:r>
            <a:r>
              <a:rPr lang="en-US" sz="2600" b="1" dirty="0">
                <a:solidFill>
                  <a:srgbClr val="0000FF"/>
                </a:solidFill>
              </a:rPr>
              <a:t>3.3:1</a:t>
            </a:r>
          </a:p>
        </p:txBody>
      </p:sp>
      <p:graphicFrame>
        <p:nvGraphicFramePr>
          <p:cNvPr id="5158" name="Object 38"/>
          <p:cNvGraphicFramePr>
            <a:graphicFrameLocks noChangeAspect="1"/>
          </p:cNvGraphicFramePr>
          <p:nvPr/>
        </p:nvGraphicFramePr>
        <p:xfrm>
          <a:off x="1476375" y="1036639"/>
          <a:ext cx="1920240" cy="1340321"/>
        </p:xfrm>
        <a:graphic>
          <a:graphicData uri="http://schemas.openxmlformats.org/presentationml/2006/ole">
            <mc:AlternateContent xmlns:mc="http://schemas.openxmlformats.org/markup-compatibility/2006">
              <mc:Choice xmlns:v="urn:schemas-microsoft-com:vml" Requires="v">
                <p:oleObj spid="_x0000_s5164" name="Equation" r:id="rId6" imgW="672808" imgH="469696" progId="">
                  <p:embed/>
                </p:oleObj>
              </mc:Choice>
              <mc:Fallback>
                <p:oleObj name="Equation" r:id="rId6" imgW="672808" imgH="469696" progId="">
                  <p:embed/>
                  <p:pic>
                    <p:nvPicPr>
                      <p:cNvPr id="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1036639"/>
                        <a:ext cx="1920240" cy="1340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6700672" y="346666"/>
            <a:ext cx="2037809" cy="4444684"/>
            <a:chOff x="6700672" y="346666"/>
            <a:chExt cx="2037809" cy="4444684"/>
          </a:xfrm>
        </p:grpSpPr>
        <p:pic>
          <p:nvPicPr>
            <p:cNvPr id="17" name="Picture 3" descr="wedge"/>
            <p:cNvPicPr>
              <a:picLocks noChangeAspect="1" noChangeArrowheads="1"/>
            </p:cNvPicPr>
            <p:nvPr/>
          </p:nvPicPr>
          <p:blipFill>
            <a:blip r:embed="rId8" cstate="print"/>
            <a:srcRect/>
            <a:stretch>
              <a:fillRect/>
            </a:stretch>
          </p:blipFill>
          <p:spPr bwMode="auto">
            <a:xfrm>
              <a:off x="7249045" y="859430"/>
              <a:ext cx="1363775" cy="3931920"/>
            </a:xfrm>
            <a:prstGeom prst="rect">
              <a:avLst/>
            </a:prstGeom>
            <a:noFill/>
            <a:ln w="9525">
              <a:noFill/>
              <a:miter lim="800000"/>
              <a:headEnd/>
              <a:tailEnd/>
            </a:ln>
          </p:spPr>
        </p:pic>
        <p:sp>
          <p:nvSpPr>
            <p:cNvPr id="18" name="Line 7"/>
            <p:cNvSpPr>
              <a:spLocks noChangeShapeType="1"/>
            </p:cNvSpPr>
            <p:nvPr/>
          </p:nvSpPr>
          <p:spPr bwMode="auto">
            <a:xfrm flipV="1">
              <a:off x="7254136" y="764178"/>
              <a:ext cx="1390650" cy="0"/>
            </a:xfrm>
            <a:prstGeom prst="line">
              <a:avLst/>
            </a:prstGeom>
            <a:noFill/>
            <a:ln w="19050">
              <a:solidFill>
                <a:schemeClr val="tx1"/>
              </a:solidFill>
              <a:round/>
              <a:headEnd type="triangle" w="med" len="med"/>
              <a:tailEnd type="triangle" w="med" len="med"/>
            </a:ln>
          </p:spPr>
          <p:txBody>
            <a:bodyPr/>
            <a:lstStyle/>
            <a:p>
              <a:endParaRPr lang="en-US"/>
            </a:p>
          </p:txBody>
        </p:sp>
        <p:sp>
          <p:nvSpPr>
            <p:cNvPr id="19" name="Line 8"/>
            <p:cNvSpPr>
              <a:spLocks noChangeShapeType="1"/>
            </p:cNvSpPr>
            <p:nvPr/>
          </p:nvSpPr>
          <p:spPr bwMode="auto">
            <a:xfrm flipH="1">
              <a:off x="7155749" y="941830"/>
              <a:ext cx="0" cy="3840480"/>
            </a:xfrm>
            <a:prstGeom prst="line">
              <a:avLst/>
            </a:prstGeom>
            <a:noFill/>
            <a:ln w="19050">
              <a:solidFill>
                <a:schemeClr val="tx1"/>
              </a:solidFill>
              <a:round/>
              <a:headEnd type="triangle" w="med" len="med"/>
              <a:tailEnd type="triangle" w="med" len="med"/>
            </a:ln>
          </p:spPr>
          <p:txBody>
            <a:bodyPr/>
            <a:lstStyle/>
            <a:p>
              <a:endParaRPr lang="en-US"/>
            </a:p>
          </p:txBody>
        </p:sp>
        <p:sp>
          <p:nvSpPr>
            <p:cNvPr id="20" name="Text Box 9"/>
            <p:cNvSpPr txBox="1">
              <a:spLocks noChangeArrowheads="1"/>
            </p:cNvSpPr>
            <p:nvPr/>
          </p:nvSpPr>
          <p:spPr bwMode="auto">
            <a:xfrm>
              <a:off x="7266603" y="346666"/>
              <a:ext cx="1471878" cy="430887"/>
            </a:xfrm>
            <a:prstGeom prst="rect">
              <a:avLst/>
            </a:prstGeom>
            <a:noFill/>
            <a:ln w="9525">
              <a:noFill/>
              <a:miter lim="800000"/>
              <a:headEnd/>
              <a:tailEnd/>
            </a:ln>
          </p:spPr>
          <p:txBody>
            <a:bodyPr wrap="none">
              <a:spAutoFit/>
            </a:bodyPr>
            <a:lstStyle/>
            <a:p>
              <a:r>
                <a:rPr lang="en-US" sz="2200" dirty="0"/>
                <a:t>H   </a:t>
              </a:r>
              <a:r>
                <a:rPr lang="en-US" sz="2200" dirty="0">
                  <a:solidFill>
                    <a:srgbClr val="FF0000"/>
                  </a:solidFill>
                </a:rPr>
                <a:t>3.0 in.</a:t>
              </a:r>
              <a:r>
                <a:rPr lang="en-US" sz="2200" dirty="0"/>
                <a:t> </a:t>
              </a:r>
            </a:p>
          </p:txBody>
        </p:sp>
        <p:sp>
          <p:nvSpPr>
            <p:cNvPr id="21" name="Text Box 10"/>
            <p:cNvSpPr txBox="1">
              <a:spLocks noChangeArrowheads="1"/>
            </p:cNvSpPr>
            <p:nvPr/>
          </p:nvSpPr>
          <p:spPr bwMode="auto">
            <a:xfrm rot="16200000">
              <a:off x="6156424" y="1693599"/>
              <a:ext cx="1519384" cy="430887"/>
            </a:xfrm>
            <a:prstGeom prst="rect">
              <a:avLst/>
            </a:prstGeom>
            <a:noFill/>
            <a:ln w="9525">
              <a:noFill/>
              <a:miter lim="800000"/>
              <a:headEnd/>
              <a:tailEnd/>
            </a:ln>
          </p:spPr>
          <p:txBody>
            <a:bodyPr wrap="square">
              <a:spAutoFit/>
            </a:bodyPr>
            <a:lstStyle/>
            <a:p>
              <a:pPr>
                <a:spcBef>
                  <a:spcPct val="50000"/>
                </a:spcBef>
              </a:pPr>
              <a:r>
                <a:rPr lang="en-US" sz="2200" dirty="0"/>
                <a:t>L  </a:t>
              </a:r>
              <a:r>
                <a:rPr lang="en-US" sz="2200" dirty="0">
                  <a:solidFill>
                    <a:srgbClr val="FF0000"/>
                  </a:solidFill>
                </a:rPr>
                <a:t>10.0 in.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66"/>
                                        </p:tgtEl>
                                        <p:attrNameLst>
                                          <p:attrName>style.visibility</p:attrName>
                                        </p:attrNameLst>
                                      </p:cBhvr>
                                      <p:to>
                                        <p:strVal val="visible"/>
                                      </p:to>
                                    </p:set>
                                    <p:animEffect transition="in" filter="dissolve">
                                      <p:cBhvr>
                                        <p:cTn id="7" dur="500"/>
                                        <p:tgtEl>
                                          <p:spTgt spid="70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67"/>
                                        </p:tgtEl>
                                        <p:attrNameLst>
                                          <p:attrName>style.visibility</p:attrName>
                                        </p:attrNameLst>
                                      </p:cBhvr>
                                      <p:to>
                                        <p:strVal val="visible"/>
                                      </p:to>
                                    </p:set>
                                    <p:animEffect transition="in" filter="dissolve">
                                      <p:cBhvr>
                                        <p:cTn id="12" dur="500"/>
                                        <p:tgtEl>
                                          <p:spTgt spid="70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67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0677"/>
                                        </p:tgtEl>
                                        <p:attrNameLst>
                                          <p:attrName>style.visibility</p:attrName>
                                        </p:attrNameLst>
                                      </p:cBhvr>
                                      <p:to>
                                        <p:strVal val="visible"/>
                                      </p:to>
                                    </p:set>
                                    <p:animEffect transition="in" filter="dissolve">
                                      <p:cBhvr>
                                        <p:cTn id="21" dur="500"/>
                                        <p:tgtEl>
                                          <p:spTgt spid="706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0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p:bldP spid="70667" grpId="0"/>
      <p:bldP spid="70677" grpId="0"/>
      <p:bldP spid="7067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86" name="Rectangle 2"/>
          <p:cNvSpPr>
            <a:spLocks noGrp="1" noChangeArrowheads="1"/>
          </p:cNvSpPr>
          <p:nvPr>
            <p:ph type="title" idx="4294967295"/>
          </p:nvPr>
        </p:nvSpPr>
        <p:spPr>
          <a:xfrm>
            <a:off x="212660" y="212660"/>
            <a:ext cx="3771900" cy="903759"/>
          </a:xfrm>
        </p:spPr>
        <p:txBody>
          <a:bodyPr/>
          <a:lstStyle/>
          <a:p>
            <a:pPr eaLnBrk="1" hangingPunct="1"/>
            <a:r>
              <a:rPr lang="en-US" sz="4000" dirty="0" smtClean="0">
                <a:solidFill>
                  <a:srgbClr val="00386B"/>
                </a:solidFill>
              </a:rPr>
              <a:t>Wedge AMA</a:t>
            </a:r>
          </a:p>
        </p:txBody>
      </p:sp>
      <p:sp>
        <p:nvSpPr>
          <p:cNvPr id="213014" name="Text Box 22"/>
          <p:cNvSpPr txBox="1">
            <a:spLocks noChangeArrowheads="1"/>
          </p:cNvSpPr>
          <p:nvPr/>
        </p:nvSpPr>
        <p:spPr bwMode="auto">
          <a:xfrm>
            <a:off x="431800" y="2382689"/>
            <a:ext cx="4831316" cy="892552"/>
          </a:xfrm>
          <a:prstGeom prst="rect">
            <a:avLst/>
          </a:prstGeom>
          <a:noFill/>
          <a:ln w="9525">
            <a:noFill/>
            <a:miter lim="800000"/>
            <a:headEnd/>
            <a:tailEnd/>
          </a:ln>
        </p:spPr>
        <p:txBody>
          <a:bodyPr wrap="square">
            <a:spAutoFit/>
          </a:bodyPr>
          <a:lstStyle/>
          <a:p>
            <a:pPr>
              <a:spcBef>
                <a:spcPct val="50000"/>
              </a:spcBef>
            </a:pPr>
            <a:r>
              <a:rPr lang="en-US" sz="2600" dirty="0"/>
              <a:t>What is the AMA of the wedge </a:t>
            </a:r>
            <a:r>
              <a:rPr lang="en-US" sz="2600" dirty="0" smtClean="0"/>
              <a:t>shown?</a:t>
            </a:r>
            <a:endParaRPr lang="en-US" sz="2600" dirty="0"/>
          </a:p>
        </p:txBody>
      </p:sp>
      <p:grpSp>
        <p:nvGrpSpPr>
          <p:cNvPr id="6163" name="Group 27"/>
          <p:cNvGrpSpPr>
            <a:grpSpLocks/>
          </p:cNvGrpSpPr>
          <p:nvPr/>
        </p:nvGrpSpPr>
        <p:grpSpPr bwMode="auto">
          <a:xfrm>
            <a:off x="1372811" y="3221550"/>
            <a:ext cx="2165350" cy="949325"/>
            <a:chOff x="416" y="2103"/>
            <a:chExt cx="1364" cy="598"/>
          </a:xfrm>
        </p:grpSpPr>
        <p:graphicFrame>
          <p:nvGraphicFramePr>
            <p:cNvPr id="6183" name="Object 39"/>
            <p:cNvGraphicFramePr>
              <a:graphicFrameLocks noChangeAspect="1"/>
            </p:cNvGraphicFramePr>
            <p:nvPr/>
          </p:nvGraphicFramePr>
          <p:xfrm>
            <a:off x="416" y="2103"/>
            <a:ext cx="1364" cy="598"/>
          </p:xfrm>
          <a:graphic>
            <a:graphicData uri="http://schemas.openxmlformats.org/presentationml/2006/ole">
              <mc:AlternateContent xmlns:mc="http://schemas.openxmlformats.org/markup-compatibility/2006">
                <mc:Choice xmlns:v="urn:schemas-microsoft-com:vml" Requires="v">
                  <p:oleObj spid="_x0000_s6219" name="Equation" r:id="rId4" imgW="990170" imgH="393529" progId="">
                    <p:embed/>
                  </p:oleObj>
                </mc:Choice>
                <mc:Fallback>
                  <p:oleObj name="Equation" r:id="rId4" imgW="990170" imgH="393529"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 y="2103"/>
                          <a:ext cx="1364" cy="5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4" name="Line 25"/>
            <p:cNvSpPr>
              <a:spLocks noChangeShapeType="1"/>
            </p:cNvSpPr>
            <p:nvPr/>
          </p:nvSpPr>
          <p:spPr bwMode="auto">
            <a:xfrm>
              <a:off x="1547" y="2152"/>
              <a:ext cx="186" cy="214"/>
            </a:xfrm>
            <a:prstGeom prst="line">
              <a:avLst/>
            </a:prstGeom>
            <a:noFill/>
            <a:ln w="25400">
              <a:solidFill>
                <a:schemeClr val="tx1"/>
              </a:solidFill>
              <a:round/>
              <a:headEnd/>
              <a:tailEnd/>
            </a:ln>
          </p:spPr>
          <p:txBody>
            <a:bodyPr/>
            <a:lstStyle/>
            <a:p>
              <a:endParaRPr lang="en-US"/>
            </a:p>
          </p:txBody>
        </p:sp>
        <p:sp>
          <p:nvSpPr>
            <p:cNvPr id="6205" name="Line 26"/>
            <p:cNvSpPr>
              <a:spLocks noChangeShapeType="1"/>
            </p:cNvSpPr>
            <p:nvPr/>
          </p:nvSpPr>
          <p:spPr bwMode="auto">
            <a:xfrm>
              <a:off x="1560" y="2481"/>
              <a:ext cx="159" cy="214"/>
            </a:xfrm>
            <a:prstGeom prst="line">
              <a:avLst/>
            </a:prstGeom>
            <a:noFill/>
            <a:ln w="25400">
              <a:solidFill>
                <a:schemeClr val="tx1"/>
              </a:solidFill>
              <a:round/>
              <a:headEnd/>
              <a:tailEnd/>
            </a:ln>
          </p:spPr>
          <p:txBody>
            <a:bodyPr/>
            <a:lstStyle/>
            <a:p>
              <a:endParaRPr lang="en-US"/>
            </a:p>
          </p:txBody>
        </p:sp>
      </p:grpSp>
      <p:sp>
        <p:nvSpPr>
          <p:cNvPr id="213019" name="Text Box 27"/>
          <p:cNvSpPr txBox="1">
            <a:spLocks noChangeArrowheads="1"/>
          </p:cNvSpPr>
          <p:nvPr/>
        </p:nvSpPr>
        <p:spPr bwMode="auto">
          <a:xfrm>
            <a:off x="1091046" y="4235846"/>
            <a:ext cx="3892550" cy="488950"/>
          </a:xfrm>
          <a:prstGeom prst="rect">
            <a:avLst/>
          </a:prstGeom>
          <a:noFill/>
          <a:ln w="9525">
            <a:noFill/>
            <a:miter lim="800000"/>
            <a:headEnd/>
            <a:tailEnd/>
          </a:ln>
        </p:spPr>
        <p:txBody>
          <a:bodyPr>
            <a:spAutoFit/>
          </a:bodyPr>
          <a:lstStyle/>
          <a:p>
            <a:pPr>
              <a:spcBef>
                <a:spcPct val="50000"/>
              </a:spcBef>
            </a:pPr>
            <a:r>
              <a:rPr lang="en-US" sz="2600" dirty="0">
                <a:solidFill>
                  <a:srgbClr val="FF0000"/>
                </a:solidFill>
              </a:rPr>
              <a:t>AMA = 2.80 = </a:t>
            </a:r>
            <a:r>
              <a:rPr lang="en-US" sz="2600" b="1" dirty="0">
                <a:solidFill>
                  <a:srgbClr val="FF0000"/>
                </a:solidFill>
              </a:rPr>
              <a:t>2.80:1</a:t>
            </a:r>
          </a:p>
        </p:txBody>
      </p:sp>
      <p:sp>
        <p:nvSpPr>
          <p:cNvPr id="213020" name="Rectangle 28"/>
          <p:cNvSpPr>
            <a:spLocks noChangeArrowheads="1"/>
          </p:cNvSpPr>
          <p:nvPr/>
        </p:nvSpPr>
        <p:spPr bwMode="auto">
          <a:xfrm>
            <a:off x="431800" y="4928112"/>
            <a:ext cx="5654675" cy="892552"/>
          </a:xfrm>
          <a:prstGeom prst="rect">
            <a:avLst/>
          </a:prstGeom>
          <a:noFill/>
          <a:ln w="9525">
            <a:noFill/>
            <a:miter lim="800000"/>
            <a:headEnd/>
            <a:tailEnd/>
          </a:ln>
        </p:spPr>
        <p:txBody>
          <a:bodyPr>
            <a:spAutoFit/>
          </a:bodyPr>
          <a:lstStyle/>
          <a:p>
            <a:r>
              <a:rPr lang="en-US" sz="2600" dirty="0"/>
              <a:t>What is the efficiency of the wedge </a:t>
            </a:r>
            <a:r>
              <a:rPr lang="en-US" sz="2600" dirty="0" smtClean="0"/>
              <a:t>shown?</a:t>
            </a:r>
            <a:endParaRPr lang="en-US" sz="2600" dirty="0"/>
          </a:p>
        </p:txBody>
      </p:sp>
      <p:graphicFrame>
        <p:nvGraphicFramePr>
          <p:cNvPr id="213022" name="Object 40"/>
          <p:cNvGraphicFramePr>
            <a:graphicFrameLocks noChangeAspect="1"/>
          </p:cNvGraphicFramePr>
          <p:nvPr/>
        </p:nvGraphicFramePr>
        <p:xfrm>
          <a:off x="5130735" y="5656807"/>
          <a:ext cx="1820863" cy="977900"/>
        </p:xfrm>
        <a:graphic>
          <a:graphicData uri="http://schemas.openxmlformats.org/presentationml/2006/ole">
            <mc:AlternateContent xmlns:mc="http://schemas.openxmlformats.org/markup-compatibility/2006">
              <mc:Choice xmlns:v="urn:schemas-microsoft-com:vml" Requires="v">
                <p:oleObj spid="_x0000_s6220" name="Equation" r:id="rId6" imgW="850900" imgH="457200" progId="">
                  <p:embed/>
                </p:oleObj>
              </mc:Choice>
              <mc:Fallback>
                <p:oleObj name="Equation" r:id="rId6" imgW="850900" imgH="457200" progId="">
                  <p:embed/>
                  <p:pic>
                    <p:nvPicPr>
                      <p:cNvPr id="0"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0735" y="5656807"/>
                        <a:ext cx="1820863"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023" name="Text Box 31"/>
          <p:cNvSpPr txBox="1">
            <a:spLocks noChangeArrowheads="1"/>
          </p:cNvSpPr>
          <p:nvPr/>
        </p:nvSpPr>
        <p:spPr bwMode="auto">
          <a:xfrm>
            <a:off x="1021508" y="5895891"/>
            <a:ext cx="2190750" cy="457200"/>
          </a:xfrm>
          <a:prstGeom prst="rect">
            <a:avLst/>
          </a:prstGeom>
          <a:noFill/>
          <a:ln w="9525">
            <a:noFill/>
            <a:miter lim="800000"/>
            <a:headEnd/>
            <a:tailEnd/>
          </a:ln>
        </p:spPr>
        <p:txBody>
          <a:bodyPr wrap="none">
            <a:spAutoFit/>
          </a:bodyPr>
          <a:lstStyle/>
          <a:p>
            <a:r>
              <a:rPr lang="en-US" dirty="0">
                <a:solidFill>
                  <a:srgbClr val="FF0000"/>
                </a:solidFill>
              </a:rPr>
              <a:t>% Efficiency = </a:t>
            </a:r>
          </a:p>
        </p:txBody>
      </p:sp>
      <p:sp>
        <p:nvSpPr>
          <p:cNvPr id="213024" name="Text Box 32"/>
          <p:cNvSpPr txBox="1">
            <a:spLocks noChangeArrowheads="1"/>
          </p:cNvSpPr>
          <p:nvPr/>
        </p:nvSpPr>
        <p:spPr bwMode="auto">
          <a:xfrm>
            <a:off x="6939857" y="5885258"/>
            <a:ext cx="1971675" cy="457200"/>
          </a:xfrm>
          <a:prstGeom prst="rect">
            <a:avLst/>
          </a:prstGeom>
          <a:noFill/>
          <a:ln w="9525">
            <a:noFill/>
            <a:miter lim="800000"/>
            <a:headEnd/>
            <a:tailEnd/>
          </a:ln>
        </p:spPr>
        <p:txBody>
          <a:bodyPr>
            <a:spAutoFit/>
          </a:bodyPr>
          <a:lstStyle/>
          <a:p>
            <a:pPr>
              <a:spcBef>
                <a:spcPct val="50000"/>
              </a:spcBef>
            </a:pPr>
            <a:r>
              <a:rPr lang="en-US" dirty="0">
                <a:solidFill>
                  <a:srgbClr val="FF0000"/>
                </a:solidFill>
              </a:rPr>
              <a:t>= </a:t>
            </a:r>
            <a:r>
              <a:rPr lang="en-US" b="1" dirty="0">
                <a:solidFill>
                  <a:srgbClr val="FF0000"/>
                </a:solidFill>
              </a:rPr>
              <a:t>84%</a:t>
            </a:r>
          </a:p>
        </p:txBody>
      </p:sp>
      <p:graphicFrame>
        <p:nvGraphicFramePr>
          <p:cNvPr id="213026" name="Object 41"/>
          <p:cNvGraphicFramePr>
            <a:graphicFrameLocks noChangeAspect="1"/>
          </p:cNvGraphicFramePr>
          <p:nvPr/>
        </p:nvGraphicFramePr>
        <p:xfrm>
          <a:off x="3090798" y="5676651"/>
          <a:ext cx="1955800" cy="938212"/>
        </p:xfrm>
        <a:graphic>
          <a:graphicData uri="http://schemas.openxmlformats.org/presentationml/2006/ole">
            <mc:AlternateContent xmlns:mc="http://schemas.openxmlformats.org/markup-compatibility/2006">
              <mc:Choice xmlns:v="urn:schemas-microsoft-com:vml" Requires="v">
                <p:oleObj spid="_x0000_s6221" name="Equation" r:id="rId8" imgW="901309" imgH="431613" progId="">
                  <p:embed/>
                </p:oleObj>
              </mc:Choice>
              <mc:Fallback>
                <p:oleObj name="Equation" r:id="rId8" imgW="901309" imgH="431613" progId="">
                  <p:embed/>
                  <p:pic>
                    <p:nvPicPr>
                      <p:cNvPr id="0" name="Picture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0798" y="5676651"/>
                        <a:ext cx="1955800"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 name="Group 26"/>
          <p:cNvGrpSpPr/>
          <p:nvPr/>
        </p:nvGrpSpPr>
        <p:grpSpPr>
          <a:xfrm>
            <a:off x="5352671" y="144612"/>
            <a:ext cx="3605624" cy="5539910"/>
            <a:chOff x="5352671" y="144612"/>
            <a:chExt cx="3605624" cy="5539910"/>
          </a:xfrm>
        </p:grpSpPr>
        <p:sp>
          <p:nvSpPr>
            <p:cNvPr id="6187" name="Line 14"/>
            <p:cNvSpPr>
              <a:spLocks noChangeShapeType="1"/>
            </p:cNvSpPr>
            <p:nvPr/>
          </p:nvSpPr>
          <p:spPr bwMode="auto">
            <a:xfrm>
              <a:off x="7207548" y="551012"/>
              <a:ext cx="0" cy="774700"/>
            </a:xfrm>
            <a:prstGeom prst="line">
              <a:avLst/>
            </a:prstGeom>
            <a:noFill/>
            <a:ln w="88900">
              <a:solidFill>
                <a:srgbClr val="FF0000"/>
              </a:solidFill>
              <a:round/>
              <a:headEnd/>
              <a:tailEnd type="triangle" w="med" len="med"/>
            </a:ln>
          </p:spPr>
          <p:txBody>
            <a:bodyPr/>
            <a:lstStyle/>
            <a:p>
              <a:endParaRPr lang="en-US"/>
            </a:p>
          </p:txBody>
        </p:sp>
        <p:pic>
          <p:nvPicPr>
            <p:cNvPr id="6188" name="Picture 3" descr="wedge"/>
            <p:cNvPicPr>
              <a:picLocks noChangeAspect="1" noChangeArrowheads="1"/>
            </p:cNvPicPr>
            <p:nvPr/>
          </p:nvPicPr>
          <p:blipFill>
            <a:blip r:embed="rId10" cstate="print"/>
            <a:srcRect/>
            <a:stretch>
              <a:fillRect/>
            </a:stretch>
          </p:blipFill>
          <p:spPr bwMode="auto">
            <a:xfrm>
              <a:off x="6462203" y="1752602"/>
              <a:ext cx="1363775" cy="3931920"/>
            </a:xfrm>
            <a:prstGeom prst="rect">
              <a:avLst/>
            </a:prstGeom>
            <a:noFill/>
            <a:ln w="9525">
              <a:noFill/>
              <a:miter lim="800000"/>
              <a:headEnd/>
              <a:tailEnd/>
            </a:ln>
          </p:spPr>
        </p:pic>
        <p:sp>
          <p:nvSpPr>
            <p:cNvPr id="6189" name="Line 7"/>
            <p:cNvSpPr>
              <a:spLocks noChangeShapeType="1"/>
            </p:cNvSpPr>
            <p:nvPr/>
          </p:nvSpPr>
          <p:spPr bwMode="auto">
            <a:xfrm flipV="1">
              <a:off x="6467294" y="1657350"/>
              <a:ext cx="1390650" cy="0"/>
            </a:xfrm>
            <a:prstGeom prst="line">
              <a:avLst/>
            </a:prstGeom>
            <a:noFill/>
            <a:ln w="19050">
              <a:solidFill>
                <a:schemeClr val="tx1"/>
              </a:solidFill>
              <a:round/>
              <a:headEnd type="triangle" w="med" len="med"/>
              <a:tailEnd type="triangle" w="med" len="med"/>
            </a:ln>
          </p:spPr>
          <p:txBody>
            <a:bodyPr/>
            <a:lstStyle/>
            <a:p>
              <a:endParaRPr lang="en-US"/>
            </a:p>
          </p:txBody>
        </p:sp>
        <p:sp>
          <p:nvSpPr>
            <p:cNvPr id="6190" name="Line 8"/>
            <p:cNvSpPr>
              <a:spLocks noChangeShapeType="1"/>
            </p:cNvSpPr>
            <p:nvPr/>
          </p:nvSpPr>
          <p:spPr bwMode="auto">
            <a:xfrm flipH="1">
              <a:off x="6368907" y="1835002"/>
              <a:ext cx="0" cy="3840480"/>
            </a:xfrm>
            <a:prstGeom prst="line">
              <a:avLst/>
            </a:prstGeom>
            <a:noFill/>
            <a:ln w="19050">
              <a:solidFill>
                <a:schemeClr val="tx1"/>
              </a:solidFill>
              <a:round/>
              <a:headEnd type="triangle" w="med" len="med"/>
              <a:tailEnd type="triangle" w="med" len="med"/>
            </a:ln>
          </p:spPr>
          <p:txBody>
            <a:bodyPr/>
            <a:lstStyle/>
            <a:p>
              <a:endParaRPr lang="en-US"/>
            </a:p>
          </p:txBody>
        </p:sp>
        <p:sp>
          <p:nvSpPr>
            <p:cNvPr id="6191" name="Text Box 9"/>
            <p:cNvSpPr txBox="1">
              <a:spLocks noChangeArrowheads="1"/>
            </p:cNvSpPr>
            <p:nvPr/>
          </p:nvSpPr>
          <p:spPr bwMode="auto">
            <a:xfrm>
              <a:off x="6798751" y="1239838"/>
              <a:ext cx="1471878" cy="430887"/>
            </a:xfrm>
            <a:prstGeom prst="rect">
              <a:avLst/>
            </a:prstGeom>
            <a:noFill/>
            <a:ln w="9525">
              <a:noFill/>
              <a:miter lim="800000"/>
              <a:headEnd/>
              <a:tailEnd/>
            </a:ln>
          </p:spPr>
          <p:txBody>
            <a:bodyPr wrap="none">
              <a:spAutoFit/>
            </a:bodyPr>
            <a:lstStyle/>
            <a:p>
              <a:r>
                <a:rPr lang="en-US" sz="2200" dirty="0"/>
                <a:t>H   </a:t>
              </a:r>
              <a:r>
                <a:rPr lang="en-US" sz="2200" dirty="0">
                  <a:solidFill>
                    <a:srgbClr val="FF0000"/>
                  </a:solidFill>
                </a:rPr>
                <a:t>3.0 in.</a:t>
              </a:r>
              <a:r>
                <a:rPr lang="en-US" sz="2200" dirty="0"/>
                <a:t> </a:t>
              </a:r>
            </a:p>
          </p:txBody>
        </p:sp>
        <p:sp>
          <p:nvSpPr>
            <p:cNvPr id="6192" name="Text Box 10"/>
            <p:cNvSpPr txBox="1">
              <a:spLocks noChangeArrowheads="1"/>
            </p:cNvSpPr>
            <p:nvPr/>
          </p:nvSpPr>
          <p:spPr bwMode="auto">
            <a:xfrm rot="-5400000">
              <a:off x="5369582" y="2586771"/>
              <a:ext cx="1519384" cy="430887"/>
            </a:xfrm>
            <a:prstGeom prst="rect">
              <a:avLst/>
            </a:prstGeom>
            <a:noFill/>
            <a:ln w="9525">
              <a:noFill/>
              <a:miter lim="800000"/>
              <a:headEnd/>
              <a:tailEnd/>
            </a:ln>
          </p:spPr>
          <p:txBody>
            <a:bodyPr wrap="square">
              <a:spAutoFit/>
            </a:bodyPr>
            <a:lstStyle/>
            <a:p>
              <a:pPr>
                <a:spcBef>
                  <a:spcPct val="50000"/>
                </a:spcBef>
              </a:pPr>
              <a:r>
                <a:rPr lang="en-US" sz="2200" dirty="0"/>
                <a:t>L  </a:t>
              </a:r>
              <a:r>
                <a:rPr lang="en-US" sz="2200" dirty="0">
                  <a:solidFill>
                    <a:srgbClr val="FF0000"/>
                  </a:solidFill>
                </a:rPr>
                <a:t>10.0 in.</a:t>
              </a:r>
            </a:p>
          </p:txBody>
        </p:sp>
        <p:sp>
          <p:nvSpPr>
            <p:cNvPr id="6193" name="Line 16"/>
            <p:cNvSpPr>
              <a:spLocks noChangeShapeType="1"/>
            </p:cNvSpPr>
            <p:nvPr/>
          </p:nvSpPr>
          <p:spPr bwMode="auto">
            <a:xfrm>
              <a:off x="7543833" y="4349685"/>
              <a:ext cx="1414462" cy="0"/>
            </a:xfrm>
            <a:prstGeom prst="line">
              <a:avLst/>
            </a:prstGeom>
            <a:noFill/>
            <a:ln w="88900">
              <a:solidFill>
                <a:srgbClr val="FF0000"/>
              </a:solidFill>
              <a:round/>
              <a:headEnd/>
              <a:tailEnd type="triangle" w="med" len="med"/>
            </a:ln>
          </p:spPr>
          <p:txBody>
            <a:bodyPr/>
            <a:lstStyle/>
            <a:p>
              <a:endParaRPr lang="en-US"/>
            </a:p>
          </p:txBody>
        </p:sp>
        <p:sp>
          <p:nvSpPr>
            <p:cNvPr id="6194" name="Text Box 18"/>
            <p:cNvSpPr txBox="1">
              <a:spLocks noChangeArrowheads="1"/>
            </p:cNvSpPr>
            <p:nvPr/>
          </p:nvSpPr>
          <p:spPr bwMode="auto">
            <a:xfrm>
              <a:off x="6610648" y="144612"/>
              <a:ext cx="1193800" cy="430887"/>
            </a:xfrm>
            <a:prstGeom prst="rect">
              <a:avLst/>
            </a:prstGeom>
            <a:noFill/>
            <a:ln w="9525">
              <a:noFill/>
              <a:miter lim="800000"/>
              <a:headEnd/>
              <a:tailEnd/>
            </a:ln>
          </p:spPr>
          <p:txBody>
            <a:bodyPr>
              <a:spAutoFit/>
            </a:bodyPr>
            <a:lstStyle/>
            <a:p>
              <a:pPr algn="ctr">
                <a:spcBef>
                  <a:spcPct val="50000"/>
                </a:spcBef>
              </a:pPr>
              <a:r>
                <a:rPr lang="en-US" sz="2200" dirty="0"/>
                <a:t>250. lb</a:t>
              </a:r>
            </a:p>
          </p:txBody>
        </p:sp>
        <p:sp>
          <p:nvSpPr>
            <p:cNvPr id="6195" name="Text Box 19"/>
            <p:cNvSpPr txBox="1">
              <a:spLocks noChangeArrowheads="1"/>
            </p:cNvSpPr>
            <p:nvPr/>
          </p:nvSpPr>
          <p:spPr bwMode="auto">
            <a:xfrm>
              <a:off x="5501698" y="3884548"/>
              <a:ext cx="1371600" cy="430887"/>
            </a:xfrm>
            <a:prstGeom prst="rect">
              <a:avLst/>
            </a:prstGeom>
            <a:noFill/>
            <a:ln w="9525">
              <a:noFill/>
              <a:miter lim="800000"/>
              <a:headEnd/>
              <a:tailEnd/>
            </a:ln>
          </p:spPr>
          <p:txBody>
            <a:bodyPr>
              <a:spAutoFit/>
            </a:bodyPr>
            <a:lstStyle/>
            <a:p>
              <a:pPr algn="ctr">
                <a:spcBef>
                  <a:spcPct val="50000"/>
                </a:spcBef>
              </a:pPr>
              <a:r>
                <a:rPr lang="en-US" sz="2200" dirty="0"/>
                <a:t>700. lb</a:t>
              </a:r>
            </a:p>
          </p:txBody>
        </p:sp>
        <p:sp>
          <p:nvSpPr>
            <p:cNvPr id="6196" name="Rectangle 20"/>
            <p:cNvSpPr>
              <a:spLocks noChangeArrowheads="1"/>
            </p:cNvSpPr>
            <p:nvPr/>
          </p:nvSpPr>
          <p:spPr bwMode="auto">
            <a:xfrm>
              <a:off x="7607141" y="3884548"/>
              <a:ext cx="1032655" cy="430887"/>
            </a:xfrm>
            <a:prstGeom prst="rect">
              <a:avLst/>
            </a:prstGeom>
            <a:noFill/>
            <a:ln w="9525">
              <a:noFill/>
              <a:miter lim="800000"/>
              <a:headEnd/>
              <a:tailEnd/>
            </a:ln>
          </p:spPr>
          <p:txBody>
            <a:bodyPr wrap="none">
              <a:spAutoFit/>
            </a:bodyPr>
            <a:lstStyle/>
            <a:p>
              <a:r>
                <a:rPr lang="en-US" sz="2200" dirty="0"/>
                <a:t>700. lb</a:t>
              </a:r>
            </a:p>
          </p:txBody>
        </p:sp>
        <p:sp>
          <p:nvSpPr>
            <p:cNvPr id="6203" name="Line 16"/>
            <p:cNvSpPr>
              <a:spLocks noChangeShapeType="1"/>
            </p:cNvSpPr>
            <p:nvPr/>
          </p:nvSpPr>
          <p:spPr bwMode="auto">
            <a:xfrm>
              <a:off x="5352671" y="4349685"/>
              <a:ext cx="1414462" cy="0"/>
            </a:xfrm>
            <a:prstGeom prst="line">
              <a:avLst/>
            </a:prstGeom>
            <a:noFill/>
            <a:ln w="88900">
              <a:solidFill>
                <a:srgbClr val="FF0000"/>
              </a:solidFill>
              <a:round/>
              <a:headEnd type="triangle" w="med" len="med"/>
              <a:tailEnd/>
            </a:ln>
          </p:spPr>
          <p:txBody>
            <a:bodyPr/>
            <a:lstStyle/>
            <a:p>
              <a:endParaRPr lang="en-US"/>
            </a:p>
          </p:txBody>
        </p:sp>
      </p:grpSp>
      <p:graphicFrame>
        <p:nvGraphicFramePr>
          <p:cNvPr id="6210" name="Object 66"/>
          <p:cNvGraphicFramePr>
            <a:graphicFrameLocks noChangeAspect="1"/>
          </p:cNvGraphicFramePr>
          <p:nvPr/>
        </p:nvGraphicFramePr>
        <p:xfrm>
          <a:off x="1365250" y="1077765"/>
          <a:ext cx="1828800" cy="1208817"/>
        </p:xfrm>
        <a:graphic>
          <a:graphicData uri="http://schemas.openxmlformats.org/presentationml/2006/ole">
            <mc:AlternateContent xmlns:mc="http://schemas.openxmlformats.org/markup-compatibility/2006">
              <mc:Choice xmlns:v="urn:schemas-microsoft-com:vml" Requires="v">
                <p:oleObj spid="_x0000_s6222" name="Equation" r:id="rId11" imgW="710891" imgH="469696" progId="">
                  <p:embed/>
                </p:oleObj>
              </mc:Choice>
              <mc:Fallback>
                <p:oleObj name="Equation" r:id="rId11" imgW="710891" imgH="469696" progId="">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5250" y="1077765"/>
                        <a:ext cx="1828800" cy="12088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3014"/>
                                        </p:tgtEl>
                                        <p:attrNameLst>
                                          <p:attrName>style.visibility</p:attrName>
                                        </p:attrNameLst>
                                      </p:cBhvr>
                                      <p:to>
                                        <p:strVal val="visible"/>
                                      </p:to>
                                    </p:set>
                                    <p:animEffect transition="in" filter="dissolve">
                                      <p:cBhvr>
                                        <p:cTn id="7" dur="500"/>
                                        <p:tgtEl>
                                          <p:spTgt spid="213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16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3019"/>
                                        </p:tgtEl>
                                        <p:attrNameLst>
                                          <p:attrName>style.visibility</p:attrName>
                                        </p:attrNameLst>
                                      </p:cBhvr>
                                      <p:to>
                                        <p:strVal val="visible"/>
                                      </p:to>
                                    </p:set>
                                    <p:animEffect transition="in" filter="dissolve">
                                      <p:cBhvr>
                                        <p:cTn id="16" dur="500"/>
                                        <p:tgtEl>
                                          <p:spTgt spid="2130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30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30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3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30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3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4" grpId="0"/>
      <p:bldP spid="213019" grpId="0"/>
      <p:bldP spid="213020" grpId="0"/>
      <p:bldP spid="213023" grpId="0"/>
      <p:bldP spid="21302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582794" y="1581597"/>
            <a:ext cx="4967469" cy="2323713"/>
          </a:xfrm>
          <a:prstGeom prst="rect">
            <a:avLst/>
          </a:prstGeom>
          <a:noFill/>
          <a:ln w="9525">
            <a:noFill/>
            <a:miter lim="800000"/>
            <a:headEnd/>
            <a:tailEnd/>
          </a:ln>
        </p:spPr>
        <p:txBody>
          <a:bodyPr wrap="square">
            <a:spAutoFit/>
          </a:bodyPr>
          <a:lstStyle/>
          <a:p>
            <a:pPr marL="287338" indent="-287338">
              <a:spcBef>
                <a:spcPct val="50000"/>
              </a:spcBef>
              <a:buClr>
                <a:schemeClr val="tx1"/>
              </a:buClr>
              <a:buFont typeface="Arial" pitchFamily="34" charset="0"/>
              <a:buChar char="•"/>
            </a:pPr>
            <a:r>
              <a:rPr lang="en-US" sz="2800" dirty="0"/>
              <a:t>An inclined plane wrapped around a cylinder, forming the path and pitch</a:t>
            </a:r>
            <a:endParaRPr lang="en-US" sz="3200" dirty="0"/>
          </a:p>
          <a:p>
            <a:pPr marL="287338" indent="-287338">
              <a:spcBef>
                <a:spcPts val="600"/>
              </a:spcBef>
              <a:buClr>
                <a:schemeClr val="tx1"/>
              </a:buClr>
              <a:buFont typeface="Arial" pitchFamily="34" charset="0"/>
              <a:buChar char="•"/>
            </a:pPr>
            <a:r>
              <a:rPr lang="en-US" sz="2800" dirty="0"/>
              <a:t>A wheel and axle used to create rotary </a:t>
            </a:r>
            <a:r>
              <a:rPr lang="en-US" sz="2800" dirty="0" smtClean="0"/>
              <a:t>motion</a:t>
            </a:r>
            <a:endParaRPr lang="en-US" sz="2800" dirty="0"/>
          </a:p>
        </p:txBody>
      </p:sp>
      <p:pic>
        <p:nvPicPr>
          <p:cNvPr id="66562" name="Picture 3"/>
          <p:cNvPicPr>
            <a:picLocks noChangeAspect="1" noChangeArrowheads="1"/>
          </p:cNvPicPr>
          <p:nvPr/>
        </p:nvPicPr>
        <p:blipFill>
          <a:blip r:embed="rId3" cstate="print"/>
          <a:srcRect/>
          <a:stretch>
            <a:fillRect/>
          </a:stretch>
        </p:blipFill>
        <p:spPr bwMode="auto">
          <a:xfrm>
            <a:off x="5485039" y="587829"/>
            <a:ext cx="3190875" cy="3657600"/>
          </a:xfrm>
          <a:prstGeom prst="rect">
            <a:avLst/>
          </a:prstGeom>
          <a:noFill/>
          <a:ln w="9525">
            <a:noFill/>
            <a:miter lim="800000"/>
            <a:headEnd/>
            <a:tailEnd/>
          </a:ln>
        </p:spPr>
      </p:pic>
      <p:sp>
        <p:nvSpPr>
          <p:cNvPr id="66563" name="Rectangle 5"/>
          <p:cNvSpPr>
            <a:spLocks noGrp="1" noChangeArrowheads="1"/>
          </p:cNvSpPr>
          <p:nvPr>
            <p:ph type="title"/>
          </p:nvPr>
        </p:nvSpPr>
        <p:spPr>
          <a:xfrm>
            <a:off x="212660" y="202027"/>
            <a:ext cx="2028825" cy="857250"/>
          </a:xfrm>
        </p:spPr>
        <p:txBody>
          <a:bodyPr/>
          <a:lstStyle/>
          <a:p>
            <a:pPr eaLnBrk="1" hangingPunct="1"/>
            <a:r>
              <a:rPr lang="en-US" sz="4000" dirty="0" smtClean="0">
                <a:solidFill>
                  <a:srgbClr val="00386B"/>
                </a:solidFill>
              </a:rPr>
              <a:t>Screw</a:t>
            </a:r>
          </a:p>
        </p:txBody>
      </p:sp>
      <p:sp>
        <p:nvSpPr>
          <p:cNvPr id="66564" name="Rectangle 6"/>
          <p:cNvSpPr>
            <a:spLocks noChangeArrowheads="1"/>
          </p:cNvSpPr>
          <p:nvPr/>
        </p:nvSpPr>
        <p:spPr bwMode="auto">
          <a:xfrm>
            <a:off x="582794" y="1034985"/>
            <a:ext cx="4138613" cy="579438"/>
          </a:xfrm>
          <a:prstGeom prst="rect">
            <a:avLst/>
          </a:prstGeom>
          <a:noFill/>
          <a:ln w="9525">
            <a:noFill/>
            <a:miter lim="800000"/>
            <a:headEnd/>
            <a:tailEnd/>
          </a:ln>
        </p:spPr>
        <p:txBody>
          <a:bodyPr>
            <a:spAutoFit/>
          </a:bodyPr>
          <a:lstStyle/>
          <a:p>
            <a:r>
              <a:rPr lang="en-US" sz="3200" b="1" dirty="0">
                <a:solidFill>
                  <a:srgbClr val="FF0000"/>
                </a:solidFill>
              </a:rPr>
              <a:t>Two Components</a:t>
            </a:r>
          </a:p>
        </p:txBody>
      </p:sp>
      <p:sp>
        <p:nvSpPr>
          <p:cNvPr id="38919" name="Rectangle 7"/>
          <p:cNvSpPr>
            <a:spLocks noChangeArrowheads="1"/>
          </p:cNvSpPr>
          <p:nvPr/>
        </p:nvSpPr>
        <p:spPr bwMode="auto">
          <a:xfrm>
            <a:off x="582794" y="4051296"/>
            <a:ext cx="7508875" cy="2246769"/>
          </a:xfrm>
          <a:prstGeom prst="rect">
            <a:avLst/>
          </a:prstGeom>
          <a:noFill/>
          <a:ln w="9525">
            <a:noFill/>
            <a:miter lim="800000"/>
            <a:headEnd/>
            <a:tailEnd/>
          </a:ln>
        </p:spPr>
        <p:txBody>
          <a:bodyPr>
            <a:spAutoFit/>
          </a:bodyPr>
          <a:lstStyle/>
          <a:p>
            <a:pPr>
              <a:spcBef>
                <a:spcPct val="20000"/>
              </a:spcBef>
              <a:buClr>
                <a:schemeClr val="tx1"/>
              </a:buClr>
            </a:pPr>
            <a:r>
              <a:rPr lang="en-US" sz="2800" dirty="0">
                <a:solidFill>
                  <a:srgbClr val="0000FF"/>
                </a:solidFill>
              </a:rPr>
              <a:t>Properties</a:t>
            </a:r>
          </a:p>
          <a:p>
            <a:pPr marL="282575" indent="-282575">
              <a:spcBef>
                <a:spcPts val="0"/>
              </a:spcBef>
              <a:buClr>
                <a:schemeClr val="tx1"/>
              </a:buClr>
              <a:buFont typeface="Arial" pitchFamily="34" charset="0"/>
              <a:buChar char="•"/>
            </a:pPr>
            <a:r>
              <a:rPr lang="en-US" sz="2800" dirty="0" smtClean="0">
                <a:solidFill>
                  <a:srgbClr val="0000FF"/>
                </a:solidFill>
              </a:rPr>
              <a:t>Change </a:t>
            </a:r>
            <a:r>
              <a:rPr lang="en-US" sz="2800" dirty="0">
                <a:solidFill>
                  <a:srgbClr val="0000FF"/>
                </a:solidFill>
              </a:rPr>
              <a:t>rotary motion into linear motion</a:t>
            </a:r>
          </a:p>
          <a:p>
            <a:pPr marL="282575" indent="-282575">
              <a:spcBef>
                <a:spcPts val="0"/>
              </a:spcBef>
              <a:buClr>
                <a:schemeClr val="tx1"/>
              </a:buClr>
              <a:buFont typeface="Arial" pitchFamily="34" charset="0"/>
              <a:buChar char="•"/>
            </a:pPr>
            <a:r>
              <a:rPr lang="en-US" sz="2800" dirty="0" smtClean="0">
                <a:solidFill>
                  <a:srgbClr val="0000FF"/>
                </a:solidFill>
              </a:rPr>
              <a:t>Used </a:t>
            </a:r>
            <a:r>
              <a:rPr lang="en-US" sz="2800" dirty="0">
                <a:solidFill>
                  <a:srgbClr val="0000FF"/>
                </a:solidFill>
              </a:rPr>
              <a:t>as a threaded fastener</a:t>
            </a:r>
          </a:p>
          <a:p>
            <a:pPr marL="282575" indent="-282575">
              <a:spcBef>
                <a:spcPts val="0"/>
              </a:spcBef>
              <a:buClr>
                <a:schemeClr val="tx1"/>
              </a:buClr>
              <a:buFont typeface="Arial" pitchFamily="34" charset="0"/>
              <a:buChar char="•"/>
            </a:pPr>
            <a:r>
              <a:rPr lang="en-US" sz="2800" dirty="0" smtClean="0">
                <a:solidFill>
                  <a:srgbClr val="0000FF"/>
                </a:solidFill>
              </a:rPr>
              <a:t>Large </a:t>
            </a:r>
            <a:r>
              <a:rPr lang="en-US" sz="2800" dirty="0">
                <a:solidFill>
                  <a:srgbClr val="0000FF"/>
                </a:solidFill>
              </a:rPr>
              <a:t>MA</a:t>
            </a:r>
          </a:p>
          <a:p>
            <a:pPr marL="282575" indent="-282575">
              <a:spcBef>
                <a:spcPts val="0"/>
              </a:spcBef>
              <a:buClr>
                <a:schemeClr val="tx1"/>
              </a:buClr>
              <a:buFont typeface="Arial" pitchFamily="34" charset="0"/>
              <a:buChar char="•"/>
            </a:pPr>
            <a:r>
              <a:rPr lang="en-US" sz="2800" dirty="0" smtClean="0">
                <a:solidFill>
                  <a:srgbClr val="0000FF"/>
                </a:solidFill>
              </a:rPr>
              <a:t>Large </a:t>
            </a:r>
            <a:r>
              <a:rPr lang="en-US" sz="2800" dirty="0">
                <a:solidFill>
                  <a:srgbClr val="0000FF"/>
                </a:solidFill>
              </a:rPr>
              <a:t>amount of friction loss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2444935" y="3226416"/>
            <a:ext cx="936625" cy="430887"/>
          </a:xfrm>
          <a:prstGeom prst="rect">
            <a:avLst/>
          </a:prstGeom>
          <a:noFill/>
          <a:ln w="9525">
            <a:noFill/>
            <a:miter lim="800000"/>
            <a:headEnd/>
            <a:tailEnd/>
          </a:ln>
        </p:spPr>
        <p:txBody>
          <a:bodyPr>
            <a:spAutoFit/>
          </a:bodyPr>
          <a:lstStyle/>
          <a:p>
            <a:pPr algn="r">
              <a:spcBef>
                <a:spcPct val="50000"/>
              </a:spcBef>
            </a:pPr>
            <a:r>
              <a:rPr lang="en-US" sz="2200" dirty="0"/>
              <a:t>Pitch</a:t>
            </a:r>
          </a:p>
        </p:txBody>
      </p:sp>
      <p:sp>
        <p:nvSpPr>
          <p:cNvPr id="68610" name="Text Box 11"/>
          <p:cNvSpPr txBox="1">
            <a:spLocks noChangeArrowheads="1"/>
          </p:cNvSpPr>
          <p:nvPr/>
        </p:nvSpPr>
        <p:spPr bwMode="auto">
          <a:xfrm>
            <a:off x="257813" y="1168785"/>
            <a:ext cx="3477845" cy="1292662"/>
          </a:xfrm>
          <a:prstGeom prst="rect">
            <a:avLst/>
          </a:prstGeom>
          <a:noFill/>
          <a:ln w="9525">
            <a:noFill/>
            <a:miter lim="800000"/>
            <a:headEnd/>
            <a:tailEnd/>
          </a:ln>
        </p:spPr>
        <p:txBody>
          <a:bodyPr wrap="square">
            <a:spAutoFit/>
          </a:bodyPr>
          <a:lstStyle/>
          <a:p>
            <a:pPr>
              <a:spcBef>
                <a:spcPct val="50000"/>
              </a:spcBef>
            </a:pPr>
            <a:r>
              <a:rPr lang="en-US" sz="2200" dirty="0"/>
              <a:t>Effort Arm Distance – </a:t>
            </a:r>
            <a:r>
              <a:rPr lang="en-US" dirty="0"/>
              <a:t/>
            </a:r>
            <a:br>
              <a:rPr lang="en-US" dirty="0"/>
            </a:br>
            <a:r>
              <a:rPr lang="en-US" sz="1800" dirty="0"/>
              <a:t>If using a wrench, effort arm distance would be the length of the wrench</a:t>
            </a:r>
          </a:p>
        </p:txBody>
      </p:sp>
      <p:sp>
        <p:nvSpPr>
          <p:cNvPr id="68613" name="Text Box 22"/>
          <p:cNvSpPr txBox="1">
            <a:spLocks noChangeArrowheads="1"/>
          </p:cNvSpPr>
          <p:nvPr/>
        </p:nvSpPr>
        <p:spPr bwMode="auto">
          <a:xfrm>
            <a:off x="288474" y="5322574"/>
            <a:ext cx="8487536" cy="400110"/>
          </a:xfrm>
          <a:prstGeom prst="rect">
            <a:avLst/>
          </a:prstGeom>
          <a:noFill/>
          <a:ln w="9525">
            <a:noFill/>
            <a:miter lim="800000"/>
            <a:headEnd/>
            <a:tailEnd/>
          </a:ln>
        </p:spPr>
        <p:txBody>
          <a:bodyPr wrap="square">
            <a:spAutoFit/>
          </a:bodyPr>
          <a:lstStyle/>
          <a:p>
            <a:pPr algn="ctr">
              <a:spcBef>
                <a:spcPct val="50000"/>
              </a:spcBef>
            </a:pPr>
            <a:r>
              <a:rPr lang="en-US" sz="2000" dirty="0"/>
              <a:t>If 13 threads per inch, then pitch </a:t>
            </a:r>
            <a:r>
              <a:rPr lang="en-US" sz="2000" dirty="0" smtClean="0"/>
              <a:t>is </a:t>
            </a:r>
            <a:r>
              <a:rPr lang="en-US" sz="2000" dirty="0"/>
              <a:t>1/13 of an </a:t>
            </a:r>
            <a:r>
              <a:rPr lang="en-US" sz="2000" dirty="0" smtClean="0"/>
              <a:t>inch.</a:t>
            </a:r>
            <a:endParaRPr lang="en-US" sz="2000" dirty="0"/>
          </a:p>
        </p:txBody>
      </p:sp>
      <p:sp>
        <p:nvSpPr>
          <p:cNvPr id="68614" name="Rectangle 29"/>
          <p:cNvSpPr>
            <a:spLocks noGrp="1" noChangeArrowheads="1"/>
          </p:cNvSpPr>
          <p:nvPr>
            <p:ph type="title" idx="4294967295"/>
          </p:nvPr>
        </p:nvSpPr>
        <p:spPr>
          <a:xfrm>
            <a:off x="217720" y="161965"/>
            <a:ext cx="6115050" cy="742950"/>
          </a:xfrm>
        </p:spPr>
        <p:txBody>
          <a:bodyPr/>
          <a:lstStyle/>
          <a:p>
            <a:pPr eaLnBrk="1" hangingPunct="1"/>
            <a:r>
              <a:rPr lang="en-US" sz="4000" dirty="0" smtClean="0">
                <a:solidFill>
                  <a:srgbClr val="00386B"/>
                </a:solidFill>
              </a:rPr>
              <a:t>Screw Identification</a:t>
            </a:r>
          </a:p>
        </p:txBody>
      </p:sp>
      <p:grpSp>
        <p:nvGrpSpPr>
          <p:cNvPr id="36" name="Group 35"/>
          <p:cNvGrpSpPr/>
          <p:nvPr/>
        </p:nvGrpSpPr>
        <p:grpSpPr>
          <a:xfrm>
            <a:off x="3066592" y="860810"/>
            <a:ext cx="3595959" cy="4298950"/>
            <a:chOff x="3066592" y="860810"/>
            <a:chExt cx="3595959" cy="4298950"/>
          </a:xfrm>
        </p:grpSpPr>
        <p:pic>
          <p:nvPicPr>
            <p:cNvPr id="68619" name="Picture 24"/>
            <p:cNvPicPr>
              <a:picLocks noChangeAspect="1" noChangeArrowheads="1"/>
            </p:cNvPicPr>
            <p:nvPr/>
          </p:nvPicPr>
          <p:blipFill>
            <a:blip r:embed="rId3" cstate="print"/>
            <a:srcRect/>
            <a:stretch>
              <a:fillRect/>
            </a:stretch>
          </p:blipFill>
          <p:spPr bwMode="auto">
            <a:xfrm>
              <a:off x="3909342" y="1140210"/>
              <a:ext cx="1838325" cy="3600450"/>
            </a:xfrm>
            <a:prstGeom prst="rect">
              <a:avLst/>
            </a:prstGeom>
            <a:noFill/>
            <a:ln w="9525">
              <a:noFill/>
              <a:miter lim="800000"/>
              <a:headEnd/>
              <a:tailEnd/>
            </a:ln>
          </p:spPr>
        </p:pic>
        <p:grpSp>
          <p:nvGrpSpPr>
            <p:cNvPr id="35" name="Group 34"/>
            <p:cNvGrpSpPr/>
            <p:nvPr/>
          </p:nvGrpSpPr>
          <p:grpSpPr>
            <a:xfrm>
              <a:off x="3397897" y="3572337"/>
              <a:ext cx="982932" cy="206298"/>
              <a:chOff x="3397897" y="3572337"/>
              <a:chExt cx="982932" cy="206298"/>
            </a:xfrm>
          </p:grpSpPr>
          <p:sp>
            <p:nvSpPr>
              <p:cNvPr id="68630" name="Line 4"/>
              <p:cNvSpPr>
                <a:spLocks noChangeShapeType="1"/>
              </p:cNvSpPr>
              <p:nvPr/>
            </p:nvSpPr>
            <p:spPr bwMode="auto">
              <a:xfrm flipH="1">
                <a:off x="3847429" y="3645285"/>
                <a:ext cx="533400" cy="0"/>
              </a:xfrm>
              <a:prstGeom prst="line">
                <a:avLst/>
              </a:prstGeom>
              <a:noFill/>
              <a:ln w="9525">
                <a:solidFill>
                  <a:schemeClr val="tx1"/>
                </a:solidFill>
                <a:round/>
                <a:headEnd/>
                <a:tailEnd/>
              </a:ln>
            </p:spPr>
            <p:txBody>
              <a:bodyPr/>
              <a:lstStyle/>
              <a:p>
                <a:endParaRPr lang="en-US"/>
              </a:p>
            </p:txBody>
          </p:sp>
          <p:sp>
            <p:nvSpPr>
              <p:cNvPr id="68631" name="Line 5"/>
              <p:cNvSpPr>
                <a:spLocks noChangeShapeType="1"/>
              </p:cNvSpPr>
              <p:nvPr/>
            </p:nvSpPr>
            <p:spPr bwMode="auto">
              <a:xfrm flipH="1">
                <a:off x="3847429" y="3778635"/>
                <a:ext cx="533400" cy="0"/>
              </a:xfrm>
              <a:prstGeom prst="line">
                <a:avLst/>
              </a:prstGeom>
              <a:noFill/>
              <a:ln w="9525">
                <a:solidFill>
                  <a:schemeClr val="tx1"/>
                </a:solidFill>
                <a:round/>
                <a:headEnd/>
                <a:tailEnd/>
              </a:ln>
            </p:spPr>
            <p:txBody>
              <a:bodyPr/>
              <a:lstStyle/>
              <a:p>
                <a:endParaRPr lang="en-US"/>
              </a:p>
            </p:txBody>
          </p:sp>
          <p:sp>
            <p:nvSpPr>
              <p:cNvPr id="68632" name="Line 12"/>
              <p:cNvSpPr>
                <a:spLocks noChangeShapeType="1"/>
              </p:cNvSpPr>
              <p:nvPr/>
            </p:nvSpPr>
            <p:spPr bwMode="auto">
              <a:xfrm>
                <a:off x="3397897" y="3572337"/>
                <a:ext cx="381000" cy="152400"/>
              </a:xfrm>
              <a:prstGeom prst="line">
                <a:avLst/>
              </a:prstGeom>
              <a:noFill/>
              <a:ln w="25400">
                <a:solidFill>
                  <a:schemeClr val="tx1"/>
                </a:solidFill>
                <a:round/>
                <a:headEnd/>
                <a:tailEnd type="triangle" w="med" len="med"/>
              </a:ln>
            </p:spPr>
            <p:txBody>
              <a:bodyPr/>
              <a:lstStyle/>
              <a:p>
                <a:endParaRPr lang="en-US"/>
              </a:p>
            </p:txBody>
          </p:sp>
        </p:grpSp>
        <p:sp>
          <p:nvSpPr>
            <p:cNvPr id="68621" name="Line 33"/>
            <p:cNvSpPr>
              <a:spLocks noChangeShapeType="1"/>
            </p:cNvSpPr>
            <p:nvPr/>
          </p:nvSpPr>
          <p:spPr bwMode="auto">
            <a:xfrm>
              <a:off x="4015704" y="1076710"/>
              <a:ext cx="800100" cy="0"/>
            </a:xfrm>
            <a:prstGeom prst="line">
              <a:avLst/>
            </a:prstGeom>
            <a:noFill/>
            <a:ln w="9525">
              <a:solidFill>
                <a:schemeClr val="tx1"/>
              </a:solidFill>
              <a:round/>
              <a:headEnd type="triangle" w="med" len="med"/>
              <a:tailEnd type="triangle" w="med" len="med"/>
            </a:ln>
          </p:spPr>
          <p:txBody>
            <a:bodyPr/>
            <a:lstStyle/>
            <a:p>
              <a:endParaRPr lang="en-US"/>
            </a:p>
          </p:txBody>
        </p:sp>
        <p:sp>
          <p:nvSpPr>
            <p:cNvPr id="68622" name="Line 34"/>
            <p:cNvSpPr>
              <a:spLocks noChangeShapeType="1"/>
            </p:cNvSpPr>
            <p:nvPr/>
          </p:nvSpPr>
          <p:spPr bwMode="auto">
            <a:xfrm flipV="1">
              <a:off x="4028404" y="886210"/>
              <a:ext cx="0" cy="533400"/>
            </a:xfrm>
            <a:prstGeom prst="line">
              <a:avLst/>
            </a:prstGeom>
            <a:noFill/>
            <a:ln w="9525">
              <a:solidFill>
                <a:schemeClr val="tx1"/>
              </a:solidFill>
              <a:round/>
              <a:headEnd/>
              <a:tailEnd/>
            </a:ln>
          </p:spPr>
          <p:txBody>
            <a:bodyPr/>
            <a:lstStyle/>
            <a:p>
              <a:endParaRPr lang="en-US"/>
            </a:p>
          </p:txBody>
        </p:sp>
        <p:sp>
          <p:nvSpPr>
            <p:cNvPr id="68623" name="Line 35"/>
            <p:cNvSpPr>
              <a:spLocks noChangeShapeType="1"/>
            </p:cNvSpPr>
            <p:nvPr/>
          </p:nvSpPr>
          <p:spPr bwMode="auto">
            <a:xfrm flipV="1">
              <a:off x="4828504" y="860810"/>
              <a:ext cx="0" cy="533400"/>
            </a:xfrm>
            <a:prstGeom prst="line">
              <a:avLst/>
            </a:prstGeom>
            <a:noFill/>
            <a:ln w="9525">
              <a:solidFill>
                <a:schemeClr val="tx1"/>
              </a:solidFill>
              <a:round/>
              <a:headEnd/>
              <a:tailEnd/>
            </a:ln>
          </p:spPr>
          <p:txBody>
            <a:bodyPr/>
            <a:lstStyle/>
            <a:p>
              <a:endParaRPr lang="en-US"/>
            </a:p>
          </p:txBody>
        </p:sp>
        <p:sp>
          <p:nvSpPr>
            <p:cNvPr id="68624" name="Line 38"/>
            <p:cNvSpPr>
              <a:spLocks noChangeShapeType="1"/>
            </p:cNvSpPr>
            <p:nvPr/>
          </p:nvSpPr>
          <p:spPr bwMode="auto">
            <a:xfrm>
              <a:off x="4396704" y="4448560"/>
              <a:ext cx="0" cy="711200"/>
            </a:xfrm>
            <a:prstGeom prst="line">
              <a:avLst/>
            </a:prstGeom>
            <a:noFill/>
            <a:ln w="9525">
              <a:solidFill>
                <a:schemeClr val="tx1"/>
              </a:solidFill>
              <a:round/>
              <a:headEnd/>
              <a:tailEnd/>
            </a:ln>
          </p:spPr>
          <p:txBody>
            <a:bodyPr/>
            <a:lstStyle/>
            <a:p>
              <a:endParaRPr lang="en-US"/>
            </a:p>
          </p:txBody>
        </p:sp>
        <p:sp>
          <p:nvSpPr>
            <p:cNvPr id="68625" name="Line 39"/>
            <p:cNvSpPr>
              <a:spLocks noChangeShapeType="1"/>
            </p:cNvSpPr>
            <p:nvPr/>
          </p:nvSpPr>
          <p:spPr bwMode="auto">
            <a:xfrm>
              <a:off x="5247604" y="4448560"/>
              <a:ext cx="0" cy="711200"/>
            </a:xfrm>
            <a:prstGeom prst="line">
              <a:avLst/>
            </a:prstGeom>
            <a:noFill/>
            <a:ln w="9525">
              <a:solidFill>
                <a:schemeClr val="tx1"/>
              </a:solidFill>
              <a:round/>
              <a:headEnd/>
              <a:tailEnd/>
            </a:ln>
          </p:spPr>
          <p:txBody>
            <a:bodyPr/>
            <a:lstStyle/>
            <a:p>
              <a:endParaRPr lang="en-US"/>
            </a:p>
          </p:txBody>
        </p:sp>
        <p:sp>
          <p:nvSpPr>
            <p:cNvPr id="68626" name="Line 40"/>
            <p:cNvSpPr>
              <a:spLocks noChangeShapeType="1"/>
            </p:cNvSpPr>
            <p:nvPr/>
          </p:nvSpPr>
          <p:spPr bwMode="auto">
            <a:xfrm>
              <a:off x="4396704" y="4835910"/>
              <a:ext cx="850900" cy="0"/>
            </a:xfrm>
            <a:prstGeom prst="line">
              <a:avLst/>
            </a:prstGeom>
            <a:noFill/>
            <a:ln w="9525">
              <a:solidFill>
                <a:schemeClr val="tx1"/>
              </a:solidFill>
              <a:round/>
              <a:headEnd type="triangle" w="med" len="med"/>
              <a:tailEnd type="triangle" w="med" len="med"/>
            </a:ln>
          </p:spPr>
          <p:txBody>
            <a:bodyPr/>
            <a:lstStyle/>
            <a:p>
              <a:endParaRPr lang="en-US"/>
            </a:p>
          </p:txBody>
        </p:sp>
        <p:sp>
          <p:nvSpPr>
            <p:cNvPr id="68627" name="Line 41"/>
            <p:cNvSpPr>
              <a:spLocks noChangeShapeType="1"/>
            </p:cNvSpPr>
            <p:nvPr/>
          </p:nvSpPr>
          <p:spPr bwMode="auto">
            <a:xfrm flipV="1">
              <a:off x="3066592" y="1140210"/>
              <a:ext cx="860211" cy="209085"/>
            </a:xfrm>
            <a:prstGeom prst="line">
              <a:avLst/>
            </a:prstGeom>
            <a:noFill/>
            <a:ln w="25400">
              <a:solidFill>
                <a:schemeClr val="tx1"/>
              </a:solidFill>
              <a:round/>
              <a:headEnd/>
              <a:tailEnd type="triangle" w="med" len="med"/>
            </a:ln>
          </p:spPr>
          <p:txBody>
            <a:bodyPr/>
            <a:lstStyle/>
            <a:p>
              <a:endParaRPr lang="en-US"/>
            </a:p>
          </p:txBody>
        </p:sp>
        <p:sp>
          <p:nvSpPr>
            <p:cNvPr id="68629" name="Text Box 43"/>
            <p:cNvSpPr txBox="1">
              <a:spLocks noChangeArrowheads="1"/>
            </p:cNvSpPr>
            <p:nvPr/>
          </p:nvSpPr>
          <p:spPr bwMode="auto">
            <a:xfrm>
              <a:off x="5331737" y="4608590"/>
              <a:ext cx="1330814" cy="430887"/>
            </a:xfrm>
            <a:prstGeom prst="rect">
              <a:avLst/>
            </a:prstGeom>
            <a:noFill/>
            <a:ln w="9525">
              <a:noFill/>
              <a:miter lim="800000"/>
              <a:headEnd/>
              <a:tailEnd/>
            </a:ln>
          </p:spPr>
          <p:txBody>
            <a:bodyPr wrap="none">
              <a:spAutoFit/>
            </a:bodyPr>
            <a:lstStyle/>
            <a:p>
              <a:r>
                <a:rPr lang="en-US" sz="2200" dirty="0"/>
                <a:t>Diameter</a:t>
              </a:r>
            </a:p>
          </p:txBody>
        </p:sp>
      </p:grpSp>
      <p:sp>
        <p:nvSpPr>
          <p:cNvPr id="68616" name="Rectangle 36"/>
          <p:cNvSpPr>
            <a:spLocks noChangeArrowheads="1"/>
          </p:cNvSpPr>
          <p:nvPr/>
        </p:nvSpPr>
        <p:spPr bwMode="auto">
          <a:xfrm>
            <a:off x="557394" y="3563509"/>
            <a:ext cx="2992437" cy="915988"/>
          </a:xfrm>
          <a:prstGeom prst="rect">
            <a:avLst/>
          </a:prstGeom>
          <a:noFill/>
          <a:ln w="9525">
            <a:noFill/>
            <a:miter lim="800000"/>
            <a:headEnd/>
            <a:tailEnd/>
          </a:ln>
        </p:spPr>
        <p:txBody>
          <a:bodyPr>
            <a:spAutoFit/>
          </a:bodyPr>
          <a:lstStyle/>
          <a:p>
            <a:r>
              <a:rPr lang="en-US" sz="1800" dirty="0"/>
              <a:t>Distance between threads </a:t>
            </a:r>
            <a:br>
              <a:rPr lang="en-US" sz="1800" dirty="0"/>
            </a:br>
            <a:r>
              <a:rPr lang="en-US" sz="1800" dirty="0"/>
              <a:t>and linear distance traveled by 1 rotation of the screw</a:t>
            </a:r>
          </a:p>
        </p:txBody>
      </p:sp>
      <p:sp>
        <p:nvSpPr>
          <p:cNvPr id="198701" name="Text Box 45"/>
          <p:cNvSpPr txBox="1">
            <a:spLocks noChangeArrowheads="1"/>
          </p:cNvSpPr>
          <p:nvPr/>
        </p:nvSpPr>
        <p:spPr bwMode="auto">
          <a:xfrm>
            <a:off x="1094038" y="5762627"/>
            <a:ext cx="7019925" cy="701675"/>
          </a:xfrm>
          <a:prstGeom prst="rect">
            <a:avLst/>
          </a:prstGeom>
          <a:noFill/>
          <a:ln w="9525">
            <a:noFill/>
            <a:miter lim="800000"/>
            <a:headEnd/>
            <a:tailEnd/>
          </a:ln>
        </p:spPr>
        <p:txBody>
          <a:bodyPr>
            <a:spAutoFit/>
          </a:bodyPr>
          <a:lstStyle/>
          <a:p>
            <a:pPr>
              <a:spcBef>
                <a:spcPct val="50000"/>
              </a:spcBef>
            </a:pPr>
            <a:r>
              <a:rPr lang="en-US" sz="2000" dirty="0">
                <a:solidFill>
                  <a:srgbClr val="0000FF"/>
                </a:solidFill>
              </a:rPr>
              <a:t>How far will a screw with 13 threads per inch move linearly if turned one full rotation?</a:t>
            </a:r>
          </a:p>
        </p:txBody>
      </p:sp>
      <p:sp>
        <p:nvSpPr>
          <p:cNvPr id="198702" name="Text Box 46"/>
          <p:cNvSpPr txBox="1">
            <a:spLocks noChangeArrowheads="1"/>
          </p:cNvSpPr>
          <p:nvPr/>
        </p:nvSpPr>
        <p:spPr bwMode="auto">
          <a:xfrm>
            <a:off x="3958339" y="6038850"/>
            <a:ext cx="2524125" cy="457200"/>
          </a:xfrm>
          <a:prstGeom prst="rect">
            <a:avLst/>
          </a:prstGeom>
          <a:noFill/>
          <a:ln w="9525">
            <a:noFill/>
            <a:miter lim="800000"/>
            <a:headEnd/>
            <a:tailEnd/>
          </a:ln>
        </p:spPr>
        <p:txBody>
          <a:bodyPr>
            <a:spAutoFit/>
          </a:bodyPr>
          <a:lstStyle/>
          <a:p>
            <a:pPr>
              <a:spcBef>
                <a:spcPct val="50000"/>
              </a:spcBef>
            </a:pPr>
            <a:r>
              <a:rPr lang="en-US" dirty="0">
                <a:solidFill>
                  <a:srgbClr val="FF0000"/>
                </a:solidFill>
              </a:rPr>
              <a:t>1/13 of a inch</a:t>
            </a:r>
          </a:p>
        </p:txBody>
      </p:sp>
      <p:grpSp>
        <p:nvGrpSpPr>
          <p:cNvPr id="34" name="Group 33"/>
          <p:cNvGrpSpPr/>
          <p:nvPr/>
        </p:nvGrpSpPr>
        <p:grpSpPr>
          <a:xfrm>
            <a:off x="5441271" y="2012251"/>
            <a:ext cx="3577466" cy="2570057"/>
            <a:chOff x="5575083" y="2112610"/>
            <a:chExt cx="3577466" cy="2570057"/>
          </a:xfrm>
        </p:grpSpPr>
        <p:sp>
          <p:nvSpPr>
            <p:cNvPr id="68611" name="Text Box 13"/>
            <p:cNvSpPr txBox="1">
              <a:spLocks noChangeArrowheads="1"/>
            </p:cNvSpPr>
            <p:nvPr/>
          </p:nvSpPr>
          <p:spPr bwMode="auto">
            <a:xfrm>
              <a:off x="5575083" y="2112610"/>
              <a:ext cx="3108960" cy="430887"/>
            </a:xfrm>
            <a:prstGeom prst="rect">
              <a:avLst/>
            </a:prstGeom>
            <a:noFill/>
            <a:ln w="9525">
              <a:noFill/>
              <a:miter lim="800000"/>
              <a:headEnd/>
              <a:tailEnd/>
            </a:ln>
          </p:spPr>
          <p:txBody>
            <a:bodyPr>
              <a:spAutoFit/>
            </a:bodyPr>
            <a:lstStyle/>
            <a:p>
              <a:pPr algn="ctr">
                <a:spcBef>
                  <a:spcPct val="50000"/>
                </a:spcBef>
              </a:pPr>
              <a:r>
                <a:rPr lang="en-US" sz="2200" dirty="0"/>
                <a:t>Thread Information</a:t>
              </a:r>
            </a:p>
          </p:txBody>
        </p:sp>
        <p:sp>
          <p:nvSpPr>
            <p:cNvPr id="68633" name="Text Box 15"/>
            <p:cNvSpPr txBox="1">
              <a:spLocks noChangeArrowheads="1"/>
            </p:cNvSpPr>
            <p:nvPr/>
          </p:nvSpPr>
          <p:spPr bwMode="auto">
            <a:xfrm>
              <a:off x="6240990" y="2498607"/>
              <a:ext cx="1782348" cy="430887"/>
            </a:xfrm>
            <a:prstGeom prst="rect">
              <a:avLst/>
            </a:prstGeom>
            <a:noFill/>
            <a:ln w="9525">
              <a:noFill/>
              <a:miter lim="800000"/>
              <a:headEnd/>
              <a:tailEnd/>
            </a:ln>
          </p:spPr>
          <p:txBody>
            <a:bodyPr wrap="square">
              <a:spAutoFit/>
            </a:bodyPr>
            <a:lstStyle/>
            <a:p>
              <a:pPr algn="ctr">
                <a:spcBef>
                  <a:spcPct val="50000"/>
                </a:spcBef>
              </a:pPr>
              <a:r>
                <a:rPr lang="en-US" sz="2200" dirty="0"/>
                <a:t>1/2 13 </a:t>
              </a:r>
              <a:r>
                <a:rPr lang="en-US" sz="2200" dirty="0" smtClean="0"/>
                <a:t>NC </a:t>
              </a:r>
              <a:endParaRPr lang="en-US" sz="2200" dirty="0"/>
            </a:p>
          </p:txBody>
        </p:sp>
        <p:sp>
          <p:nvSpPr>
            <p:cNvPr id="68634" name="Line 16"/>
            <p:cNvSpPr>
              <a:spLocks noChangeShapeType="1"/>
            </p:cNvSpPr>
            <p:nvPr/>
          </p:nvSpPr>
          <p:spPr bwMode="auto">
            <a:xfrm flipV="1">
              <a:off x="6361020" y="2901782"/>
              <a:ext cx="304800" cy="381000"/>
            </a:xfrm>
            <a:prstGeom prst="line">
              <a:avLst/>
            </a:prstGeom>
            <a:noFill/>
            <a:ln w="25400">
              <a:solidFill>
                <a:schemeClr val="tx1"/>
              </a:solidFill>
              <a:round/>
              <a:headEnd/>
              <a:tailEnd type="triangle" w="med" len="med"/>
            </a:ln>
          </p:spPr>
          <p:txBody>
            <a:bodyPr/>
            <a:lstStyle/>
            <a:p>
              <a:endParaRPr lang="en-US"/>
            </a:p>
          </p:txBody>
        </p:sp>
        <p:sp>
          <p:nvSpPr>
            <p:cNvPr id="68635" name="Line 17"/>
            <p:cNvSpPr>
              <a:spLocks noChangeShapeType="1"/>
            </p:cNvSpPr>
            <p:nvPr/>
          </p:nvSpPr>
          <p:spPr bwMode="auto">
            <a:xfrm flipV="1">
              <a:off x="7123020" y="2901782"/>
              <a:ext cx="0" cy="1188720"/>
            </a:xfrm>
            <a:prstGeom prst="line">
              <a:avLst/>
            </a:prstGeom>
            <a:noFill/>
            <a:ln w="25400">
              <a:solidFill>
                <a:srgbClr val="FFFF00"/>
              </a:solidFill>
              <a:round/>
              <a:headEnd/>
              <a:tailEnd type="triangle" w="med" len="med"/>
            </a:ln>
          </p:spPr>
          <p:txBody>
            <a:bodyPr/>
            <a:lstStyle/>
            <a:p>
              <a:endParaRPr lang="en-US"/>
            </a:p>
          </p:txBody>
        </p:sp>
        <p:sp>
          <p:nvSpPr>
            <p:cNvPr id="68636" name="Line 18"/>
            <p:cNvSpPr>
              <a:spLocks noChangeShapeType="1"/>
            </p:cNvSpPr>
            <p:nvPr/>
          </p:nvSpPr>
          <p:spPr bwMode="auto">
            <a:xfrm flipH="1" flipV="1">
              <a:off x="7580222" y="2901782"/>
              <a:ext cx="301752" cy="381000"/>
            </a:xfrm>
            <a:prstGeom prst="line">
              <a:avLst/>
            </a:prstGeom>
            <a:noFill/>
            <a:ln w="25400">
              <a:solidFill>
                <a:srgbClr val="0000FF"/>
              </a:solidFill>
              <a:round/>
              <a:headEnd/>
              <a:tailEnd type="triangle" w="med" len="med"/>
            </a:ln>
          </p:spPr>
          <p:txBody>
            <a:bodyPr/>
            <a:lstStyle/>
            <a:p>
              <a:endParaRPr lang="en-US"/>
            </a:p>
          </p:txBody>
        </p:sp>
        <p:sp>
          <p:nvSpPr>
            <p:cNvPr id="68637" name="Text Box 19"/>
            <p:cNvSpPr txBox="1">
              <a:spLocks noChangeArrowheads="1"/>
            </p:cNvSpPr>
            <p:nvPr/>
          </p:nvSpPr>
          <p:spPr bwMode="auto">
            <a:xfrm>
              <a:off x="5738628" y="3227294"/>
              <a:ext cx="1206500" cy="366713"/>
            </a:xfrm>
            <a:prstGeom prst="rect">
              <a:avLst/>
            </a:prstGeom>
            <a:noFill/>
            <a:ln w="9525">
              <a:noFill/>
              <a:miter lim="800000"/>
              <a:headEnd/>
              <a:tailEnd/>
            </a:ln>
          </p:spPr>
          <p:txBody>
            <a:bodyPr>
              <a:spAutoFit/>
            </a:bodyPr>
            <a:lstStyle/>
            <a:p>
              <a:pPr algn="ctr">
                <a:spcBef>
                  <a:spcPct val="50000"/>
                </a:spcBef>
              </a:pPr>
              <a:r>
                <a:rPr lang="en-US" sz="1800" dirty="0">
                  <a:solidFill>
                    <a:srgbClr val="0000FF"/>
                  </a:solidFill>
                </a:rPr>
                <a:t>Diameter</a:t>
              </a:r>
              <a:r>
                <a:rPr lang="en-US" sz="1600" dirty="0"/>
                <a:t> </a:t>
              </a:r>
            </a:p>
          </p:txBody>
        </p:sp>
        <p:sp>
          <p:nvSpPr>
            <p:cNvPr id="68638" name="Text Box 20"/>
            <p:cNvSpPr txBox="1">
              <a:spLocks noChangeArrowheads="1"/>
            </p:cNvSpPr>
            <p:nvPr/>
          </p:nvSpPr>
          <p:spPr bwMode="auto">
            <a:xfrm>
              <a:off x="6589624" y="4041317"/>
              <a:ext cx="1066800" cy="641350"/>
            </a:xfrm>
            <a:prstGeom prst="rect">
              <a:avLst/>
            </a:prstGeom>
            <a:noFill/>
            <a:ln w="9525">
              <a:noFill/>
              <a:miter lim="800000"/>
              <a:headEnd/>
              <a:tailEnd/>
            </a:ln>
          </p:spPr>
          <p:txBody>
            <a:bodyPr>
              <a:spAutoFit/>
            </a:bodyPr>
            <a:lstStyle/>
            <a:p>
              <a:pPr algn="ctr">
                <a:spcBef>
                  <a:spcPct val="50000"/>
                </a:spcBef>
              </a:pPr>
              <a:r>
                <a:rPr lang="en-US" sz="1800" dirty="0">
                  <a:solidFill>
                    <a:srgbClr val="FF0000"/>
                  </a:solidFill>
                </a:rPr>
                <a:t>Threads per inch</a:t>
              </a:r>
            </a:p>
          </p:txBody>
        </p:sp>
        <p:sp>
          <p:nvSpPr>
            <p:cNvPr id="68639" name="Text Box 21"/>
            <p:cNvSpPr txBox="1">
              <a:spLocks noChangeArrowheads="1"/>
            </p:cNvSpPr>
            <p:nvPr/>
          </p:nvSpPr>
          <p:spPr bwMode="auto">
            <a:xfrm>
              <a:off x="7412649" y="3227294"/>
              <a:ext cx="1739900" cy="915988"/>
            </a:xfrm>
            <a:prstGeom prst="rect">
              <a:avLst/>
            </a:prstGeom>
            <a:noFill/>
            <a:ln w="9525">
              <a:noFill/>
              <a:miter lim="800000"/>
              <a:headEnd/>
              <a:tailEnd/>
            </a:ln>
          </p:spPr>
          <p:txBody>
            <a:bodyPr wrap="square">
              <a:spAutoFit/>
            </a:bodyPr>
            <a:lstStyle/>
            <a:p>
              <a:pPr>
                <a:spcBef>
                  <a:spcPct val="50000"/>
                </a:spcBef>
              </a:pPr>
              <a:r>
                <a:rPr lang="en-US" sz="1800" dirty="0"/>
                <a:t>Thread description coarse or fine</a:t>
              </a:r>
              <a:r>
                <a:rPr lang="en-US" sz="1800" dirty="0">
                  <a:solidFill>
                    <a:schemeClr val="accent2"/>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701" grpId="0"/>
      <p:bldP spid="19870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91" name="Rectangle 19"/>
          <p:cNvSpPr>
            <a:spLocks noGrp="1" noChangeArrowheads="1"/>
          </p:cNvSpPr>
          <p:nvPr>
            <p:ph type="title" idx="4294967295"/>
          </p:nvPr>
        </p:nvSpPr>
        <p:spPr>
          <a:xfrm>
            <a:off x="217720" y="108860"/>
            <a:ext cx="3390900" cy="857250"/>
          </a:xfrm>
        </p:spPr>
        <p:txBody>
          <a:bodyPr/>
          <a:lstStyle/>
          <a:p>
            <a:pPr eaLnBrk="1" hangingPunct="1"/>
            <a:r>
              <a:rPr lang="en-US" sz="4000" dirty="0" smtClean="0">
                <a:solidFill>
                  <a:srgbClr val="00386B"/>
                </a:solidFill>
              </a:rPr>
              <a:t>Screw IMA</a:t>
            </a:r>
          </a:p>
        </p:txBody>
      </p:sp>
      <p:graphicFrame>
        <p:nvGraphicFramePr>
          <p:cNvPr id="7188" name="Object 20"/>
          <p:cNvGraphicFramePr>
            <a:graphicFrameLocks noChangeAspect="1"/>
          </p:cNvGraphicFramePr>
          <p:nvPr/>
        </p:nvGraphicFramePr>
        <p:xfrm>
          <a:off x="2162175" y="674688"/>
          <a:ext cx="1946275" cy="1358900"/>
        </p:xfrm>
        <a:graphic>
          <a:graphicData uri="http://schemas.openxmlformats.org/presentationml/2006/ole">
            <mc:AlternateContent xmlns:mc="http://schemas.openxmlformats.org/markup-compatibility/2006">
              <mc:Choice xmlns:v="urn:schemas-microsoft-com:vml" Requires="v">
                <p:oleObj spid="_x0000_s7215" name="Equation" r:id="rId4" imgW="672808" imgH="469696" progId="">
                  <p:embed/>
                </p:oleObj>
              </mc:Choice>
              <mc:Fallback>
                <p:oleObj name="Equation" r:id="rId4" imgW="672808" imgH="469696" progId="">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175" y="674688"/>
                        <a:ext cx="1946275" cy="13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73" name="Text Box 21"/>
          <p:cNvSpPr txBox="1">
            <a:spLocks noChangeArrowheads="1"/>
          </p:cNvSpPr>
          <p:nvPr/>
        </p:nvSpPr>
        <p:spPr bwMode="auto">
          <a:xfrm>
            <a:off x="206375" y="1995263"/>
            <a:ext cx="8018463" cy="461665"/>
          </a:xfrm>
          <a:prstGeom prst="rect">
            <a:avLst/>
          </a:prstGeom>
          <a:noFill/>
          <a:ln w="9525">
            <a:noFill/>
            <a:miter lim="800000"/>
            <a:headEnd/>
            <a:tailEnd/>
          </a:ln>
        </p:spPr>
        <p:txBody>
          <a:bodyPr>
            <a:spAutoFit/>
          </a:bodyPr>
          <a:lstStyle/>
          <a:p>
            <a:pPr>
              <a:spcBef>
                <a:spcPct val="50000"/>
              </a:spcBef>
            </a:pPr>
            <a:r>
              <a:rPr lang="en-US" dirty="0"/>
              <a:t>D</a:t>
            </a:r>
            <a:r>
              <a:rPr lang="en-US" baseline="-25000" dirty="0"/>
              <a:t>E</a:t>
            </a:r>
            <a:r>
              <a:rPr lang="en-US" dirty="0"/>
              <a:t> = One rotation of the effort arm = Circumference</a:t>
            </a:r>
          </a:p>
        </p:txBody>
      </p:sp>
      <p:sp>
        <p:nvSpPr>
          <p:cNvPr id="202774" name="Rectangle 22"/>
          <p:cNvSpPr>
            <a:spLocks noChangeArrowheads="1"/>
          </p:cNvSpPr>
          <p:nvPr/>
        </p:nvSpPr>
        <p:spPr bwMode="auto">
          <a:xfrm>
            <a:off x="206375" y="2465388"/>
            <a:ext cx="6932613" cy="830997"/>
          </a:xfrm>
          <a:prstGeom prst="rect">
            <a:avLst/>
          </a:prstGeom>
          <a:noFill/>
          <a:ln w="9525">
            <a:noFill/>
            <a:miter lim="800000"/>
            <a:headEnd/>
            <a:tailEnd/>
          </a:ln>
        </p:spPr>
        <p:txBody>
          <a:bodyPr>
            <a:spAutoFit/>
          </a:bodyPr>
          <a:lstStyle/>
          <a:p>
            <a:pPr marL="685800" indent="-685800">
              <a:spcBef>
                <a:spcPct val="50000"/>
              </a:spcBef>
            </a:pPr>
            <a:r>
              <a:rPr lang="en-US" dirty="0" smtClean="0"/>
              <a:t>D</a:t>
            </a:r>
            <a:r>
              <a:rPr lang="en-US" baseline="-25000" dirty="0" smtClean="0"/>
              <a:t>R</a:t>
            </a:r>
            <a:r>
              <a:rPr lang="en-US" dirty="0" smtClean="0"/>
              <a:t> </a:t>
            </a:r>
            <a:r>
              <a:rPr lang="en-US" dirty="0"/>
              <a:t>= Linear distance traveled during one </a:t>
            </a:r>
            <a:r>
              <a:rPr lang="en-US" dirty="0" smtClean="0"/>
              <a:t>rotation </a:t>
            </a:r>
            <a:r>
              <a:rPr lang="en-US" dirty="0"/>
              <a:t>of the effort arm = Pitch</a:t>
            </a:r>
          </a:p>
        </p:txBody>
      </p:sp>
      <p:graphicFrame>
        <p:nvGraphicFramePr>
          <p:cNvPr id="202775" name="Object 21"/>
          <p:cNvGraphicFramePr>
            <a:graphicFrameLocks noChangeAspect="1"/>
          </p:cNvGraphicFramePr>
          <p:nvPr/>
        </p:nvGraphicFramePr>
        <p:xfrm>
          <a:off x="2049687" y="3317875"/>
          <a:ext cx="5002213" cy="977900"/>
        </p:xfrm>
        <a:graphic>
          <a:graphicData uri="http://schemas.openxmlformats.org/presentationml/2006/ole">
            <mc:AlternateContent xmlns:mc="http://schemas.openxmlformats.org/markup-compatibility/2006">
              <mc:Choice xmlns:v="urn:schemas-microsoft-com:vml" Requires="v">
                <p:oleObj spid="_x0000_s7216" name="Equation" r:id="rId6" imgW="2019300" imgH="393700" progId="">
                  <p:embed/>
                </p:oleObj>
              </mc:Choice>
              <mc:Fallback>
                <p:oleObj name="Equation" r:id="rId6" imgW="2019300" imgH="393700" progId="">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9687" y="3317875"/>
                        <a:ext cx="5002213"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94" name="Picture 25"/>
          <p:cNvPicPr>
            <a:picLocks noChangeAspect="1" noChangeArrowheads="1"/>
          </p:cNvPicPr>
          <p:nvPr/>
        </p:nvPicPr>
        <p:blipFill>
          <a:blip r:embed="rId8" cstate="print"/>
          <a:srcRect/>
          <a:stretch>
            <a:fillRect/>
          </a:stretch>
        </p:blipFill>
        <p:spPr bwMode="auto">
          <a:xfrm>
            <a:off x="7324033" y="828675"/>
            <a:ext cx="1074737" cy="2105025"/>
          </a:xfrm>
          <a:prstGeom prst="rect">
            <a:avLst/>
          </a:prstGeom>
          <a:noFill/>
          <a:ln w="9525">
            <a:noFill/>
            <a:miter lim="800000"/>
            <a:headEnd/>
            <a:tailEnd/>
          </a:ln>
        </p:spPr>
      </p:pic>
      <p:sp>
        <p:nvSpPr>
          <p:cNvPr id="7195" name="Text Box 39"/>
          <p:cNvSpPr txBox="1">
            <a:spLocks noChangeArrowheads="1"/>
          </p:cNvSpPr>
          <p:nvPr/>
        </p:nvSpPr>
        <p:spPr bwMode="auto">
          <a:xfrm>
            <a:off x="7063683" y="466725"/>
            <a:ext cx="1685925" cy="457200"/>
          </a:xfrm>
          <a:prstGeom prst="rect">
            <a:avLst/>
          </a:prstGeom>
          <a:noFill/>
          <a:ln w="9525">
            <a:noFill/>
            <a:miter lim="800000"/>
            <a:headEnd/>
            <a:tailEnd/>
          </a:ln>
        </p:spPr>
        <p:txBody>
          <a:bodyPr>
            <a:spAutoFit/>
          </a:bodyPr>
          <a:lstStyle/>
          <a:p>
            <a:pPr>
              <a:spcBef>
                <a:spcPct val="50000"/>
              </a:spcBef>
            </a:pPr>
            <a:r>
              <a:rPr lang="en-US"/>
              <a:t>1/4 20 NC</a:t>
            </a:r>
          </a:p>
        </p:txBody>
      </p:sp>
      <p:sp>
        <p:nvSpPr>
          <p:cNvPr id="202792" name="Text Box 40"/>
          <p:cNvSpPr txBox="1">
            <a:spLocks noChangeArrowheads="1"/>
          </p:cNvSpPr>
          <p:nvPr/>
        </p:nvSpPr>
        <p:spPr bwMode="auto">
          <a:xfrm>
            <a:off x="436563" y="4333875"/>
            <a:ext cx="8707437" cy="830997"/>
          </a:xfrm>
          <a:prstGeom prst="rect">
            <a:avLst/>
          </a:prstGeom>
          <a:noFill/>
          <a:ln w="9525">
            <a:noFill/>
            <a:miter lim="800000"/>
            <a:headEnd/>
            <a:tailEnd/>
          </a:ln>
        </p:spPr>
        <p:txBody>
          <a:bodyPr>
            <a:spAutoFit/>
          </a:bodyPr>
          <a:lstStyle/>
          <a:p>
            <a:pPr>
              <a:spcBef>
                <a:spcPct val="50000"/>
              </a:spcBef>
            </a:pPr>
            <a:r>
              <a:rPr lang="en-US" dirty="0">
                <a:solidFill>
                  <a:srgbClr val="FF0000"/>
                </a:solidFill>
              </a:rPr>
              <a:t>What is the IMA of the screw above if effort is applied by an 8.0in. long wrench?</a:t>
            </a:r>
          </a:p>
        </p:txBody>
      </p:sp>
      <p:graphicFrame>
        <p:nvGraphicFramePr>
          <p:cNvPr id="202794" name="Object 22"/>
          <p:cNvGraphicFramePr>
            <a:graphicFrameLocks noChangeAspect="1"/>
          </p:cNvGraphicFramePr>
          <p:nvPr/>
        </p:nvGraphicFramePr>
        <p:xfrm>
          <a:off x="1363430" y="5157785"/>
          <a:ext cx="6217920" cy="1458219"/>
        </p:xfrm>
        <a:graphic>
          <a:graphicData uri="http://schemas.openxmlformats.org/presentationml/2006/ole">
            <mc:AlternateContent xmlns:mc="http://schemas.openxmlformats.org/markup-compatibility/2006">
              <mc:Choice xmlns:v="urn:schemas-microsoft-com:vml" Requires="v">
                <p:oleObj spid="_x0000_s7217" name="Equation" r:id="rId9" imgW="2438400" imgH="571500" progId="">
                  <p:embed/>
                </p:oleObj>
              </mc:Choice>
              <mc:Fallback>
                <p:oleObj name="Equation" r:id="rId9" imgW="2438400" imgH="571500" progId="">
                  <p:embed/>
                  <p:pic>
                    <p:nvPicPr>
                      <p:cNvPr id="0"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3430" y="5157785"/>
                        <a:ext cx="6217920" cy="1458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2773"/>
                                        </p:tgtEl>
                                        <p:attrNameLst>
                                          <p:attrName>style.visibility</p:attrName>
                                        </p:attrNameLst>
                                      </p:cBhvr>
                                      <p:to>
                                        <p:strVal val="visible"/>
                                      </p:to>
                                    </p:set>
                                    <p:animEffect transition="in" filter="dissolve">
                                      <p:cBhvr>
                                        <p:cTn id="7" dur="500"/>
                                        <p:tgtEl>
                                          <p:spTgt spid="202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2774"/>
                                        </p:tgtEl>
                                        <p:attrNameLst>
                                          <p:attrName>style.visibility</p:attrName>
                                        </p:attrNameLst>
                                      </p:cBhvr>
                                      <p:to>
                                        <p:strVal val="visible"/>
                                      </p:to>
                                    </p:set>
                                    <p:animEffect transition="in" filter="dissolve">
                                      <p:cBhvr>
                                        <p:cTn id="12" dur="500"/>
                                        <p:tgtEl>
                                          <p:spTgt spid="2027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277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2792"/>
                                        </p:tgtEl>
                                        <p:attrNameLst>
                                          <p:attrName>style.visibility</p:attrName>
                                        </p:attrNameLst>
                                      </p:cBhvr>
                                      <p:to>
                                        <p:strVal val="visible"/>
                                      </p:to>
                                    </p:set>
                                    <p:animEffect transition="in" filter="dissolve">
                                      <p:cBhvr>
                                        <p:cTn id="21" dur="500"/>
                                        <p:tgtEl>
                                          <p:spTgt spid="2027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02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3" grpId="0"/>
      <p:bldP spid="202774" grpId="0"/>
      <p:bldP spid="20279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32" name="Rectangle 13"/>
          <p:cNvSpPr>
            <a:spLocks noGrp="1" noChangeArrowheads="1"/>
          </p:cNvSpPr>
          <p:nvPr>
            <p:ph type="title" idx="4294967295"/>
          </p:nvPr>
        </p:nvSpPr>
        <p:spPr>
          <a:xfrm>
            <a:off x="217720" y="108860"/>
            <a:ext cx="3457575" cy="847725"/>
          </a:xfrm>
        </p:spPr>
        <p:txBody>
          <a:bodyPr/>
          <a:lstStyle/>
          <a:p>
            <a:pPr eaLnBrk="1" hangingPunct="1"/>
            <a:r>
              <a:rPr lang="en-US" sz="4000" dirty="0" smtClean="0">
                <a:solidFill>
                  <a:srgbClr val="00386B"/>
                </a:solidFill>
              </a:rPr>
              <a:t>Screw AMA</a:t>
            </a:r>
          </a:p>
        </p:txBody>
      </p:sp>
      <p:graphicFrame>
        <p:nvGraphicFramePr>
          <p:cNvPr id="8228" name="Object 36"/>
          <p:cNvGraphicFramePr>
            <a:graphicFrameLocks noChangeAspect="1"/>
          </p:cNvGraphicFramePr>
          <p:nvPr/>
        </p:nvGraphicFramePr>
        <p:xfrm>
          <a:off x="1016000" y="808039"/>
          <a:ext cx="2011680" cy="1329296"/>
        </p:xfrm>
        <a:graphic>
          <a:graphicData uri="http://schemas.openxmlformats.org/presentationml/2006/ole">
            <mc:AlternateContent xmlns:mc="http://schemas.openxmlformats.org/markup-compatibility/2006">
              <mc:Choice xmlns:v="urn:schemas-microsoft-com:vml" Requires="v">
                <p:oleObj spid="_x0000_s8264" name="Equation" r:id="rId4" imgW="710891" imgH="469696" progId="">
                  <p:embed/>
                </p:oleObj>
              </mc:Choice>
              <mc:Fallback>
                <p:oleObj name="Equation" r:id="rId4" imgW="710891" imgH="469696"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808039"/>
                        <a:ext cx="2011680" cy="1329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15" name="Text Box 15"/>
          <p:cNvSpPr txBox="1">
            <a:spLocks noChangeArrowheads="1"/>
          </p:cNvSpPr>
          <p:nvPr/>
        </p:nvSpPr>
        <p:spPr bwMode="auto">
          <a:xfrm>
            <a:off x="510047" y="2144487"/>
            <a:ext cx="4268786" cy="892552"/>
          </a:xfrm>
          <a:prstGeom prst="rect">
            <a:avLst/>
          </a:prstGeom>
          <a:noFill/>
          <a:ln w="9525">
            <a:noFill/>
            <a:miter lim="800000"/>
            <a:headEnd/>
            <a:tailEnd/>
          </a:ln>
        </p:spPr>
        <p:txBody>
          <a:bodyPr wrap="square">
            <a:spAutoFit/>
          </a:bodyPr>
          <a:lstStyle/>
          <a:p>
            <a:pPr>
              <a:spcBef>
                <a:spcPct val="50000"/>
              </a:spcBef>
            </a:pPr>
            <a:r>
              <a:rPr lang="en-US" sz="2600" dirty="0"/>
              <a:t>What is the AMA of the screw </a:t>
            </a:r>
            <a:r>
              <a:rPr lang="en-US" sz="2600" dirty="0" smtClean="0"/>
              <a:t>shown?</a:t>
            </a:r>
            <a:endParaRPr lang="en-US" sz="2600" dirty="0"/>
          </a:p>
        </p:txBody>
      </p:sp>
      <p:grpSp>
        <p:nvGrpSpPr>
          <p:cNvPr id="8234" name="Group 25"/>
          <p:cNvGrpSpPr>
            <a:grpSpLocks noChangeAspect="1"/>
          </p:cNvGrpSpPr>
          <p:nvPr/>
        </p:nvGrpSpPr>
        <p:grpSpPr bwMode="auto">
          <a:xfrm>
            <a:off x="762002" y="3077930"/>
            <a:ext cx="2238058" cy="987822"/>
            <a:chOff x="480" y="2076"/>
            <a:chExt cx="1484" cy="655"/>
          </a:xfrm>
        </p:grpSpPr>
        <p:graphicFrame>
          <p:nvGraphicFramePr>
            <p:cNvPr id="8229" name="Object 37"/>
            <p:cNvGraphicFramePr>
              <a:graphicFrameLocks noChangeAspect="1"/>
            </p:cNvGraphicFramePr>
            <p:nvPr/>
          </p:nvGraphicFramePr>
          <p:xfrm>
            <a:off x="480" y="2076"/>
            <a:ext cx="1484" cy="655"/>
          </p:xfrm>
          <a:graphic>
            <a:graphicData uri="http://schemas.openxmlformats.org/presentationml/2006/ole">
              <mc:AlternateContent xmlns:mc="http://schemas.openxmlformats.org/markup-compatibility/2006">
                <mc:Choice xmlns:v="urn:schemas-microsoft-com:vml" Requires="v">
                  <p:oleObj spid="_x0000_s8265" name="Equation" r:id="rId6" imgW="1015559" imgH="406224" progId="">
                    <p:embed/>
                  </p:oleObj>
                </mc:Choice>
                <mc:Fallback>
                  <p:oleObj name="Equation" r:id="rId6" imgW="1015559" imgH="406224" progId="">
                    <p:embed/>
                    <p:pic>
                      <p:nvPicPr>
                        <p:cNvPr id="0"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 y="2076"/>
                          <a:ext cx="1484" cy="6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48" name="Line 18"/>
            <p:cNvSpPr>
              <a:spLocks noChangeShapeType="1"/>
            </p:cNvSpPr>
            <p:nvPr/>
          </p:nvSpPr>
          <p:spPr bwMode="auto">
            <a:xfrm>
              <a:off x="1736" y="2139"/>
              <a:ext cx="198" cy="227"/>
            </a:xfrm>
            <a:prstGeom prst="line">
              <a:avLst/>
            </a:prstGeom>
            <a:noFill/>
            <a:ln w="25400">
              <a:solidFill>
                <a:schemeClr val="tx1"/>
              </a:solidFill>
              <a:round/>
              <a:headEnd/>
              <a:tailEnd/>
            </a:ln>
          </p:spPr>
          <p:txBody>
            <a:bodyPr/>
            <a:lstStyle/>
            <a:p>
              <a:endParaRPr lang="en-US"/>
            </a:p>
          </p:txBody>
        </p:sp>
        <p:sp>
          <p:nvSpPr>
            <p:cNvPr id="8249" name="Line 19"/>
            <p:cNvSpPr>
              <a:spLocks noChangeShapeType="1"/>
            </p:cNvSpPr>
            <p:nvPr/>
          </p:nvSpPr>
          <p:spPr bwMode="auto">
            <a:xfrm>
              <a:off x="1636" y="2487"/>
              <a:ext cx="169" cy="227"/>
            </a:xfrm>
            <a:prstGeom prst="line">
              <a:avLst/>
            </a:prstGeom>
            <a:noFill/>
            <a:ln w="25400">
              <a:solidFill>
                <a:schemeClr val="tx1"/>
              </a:solidFill>
              <a:round/>
              <a:headEnd/>
              <a:tailEnd/>
            </a:ln>
          </p:spPr>
          <p:txBody>
            <a:bodyPr/>
            <a:lstStyle/>
            <a:p>
              <a:endParaRPr lang="en-US"/>
            </a:p>
          </p:txBody>
        </p:sp>
      </p:grpSp>
      <p:sp>
        <p:nvSpPr>
          <p:cNvPr id="204820" name="Text Box 20"/>
          <p:cNvSpPr txBox="1">
            <a:spLocks noChangeArrowheads="1"/>
          </p:cNvSpPr>
          <p:nvPr/>
        </p:nvSpPr>
        <p:spPr bwMode="auto">
          <a:xfrm>
            <a:off x="3176804" y="3355516"/>
            <a:ext cx="3126019" cy="492443"/>
          </a:xfrm>
          <a:prstGeom prst="rect">
            <a:avLst/>
          </a:prstGeom>
          <a:noFill/>
          <a:ln w="9525">
            <a:noFill/>
            <a:miter lim="800000"/>
            <a:headEnd/>
            <a:tailEnd/>
          </a:ln>
        </p:spPr>
        <p:txBody>
          <a:bodyPr wrap="square">
            <a:spAutoFit/>
          </a:bodyPr>
          <a:lstStyle/>
          <a:p>
            <a:pPr>
              <a:spcBef>
                <a:spcPct val="50000"/>
              </a:spcBef>
            </a:pPr>
            <a:r>
              <a:rPr lang="en-US" sz="2600" dirty="0">
                <a:solidFill>
                  <a:srgbClr val="FF0000"/>
                </a:solidFill>
              </a:rPr>
              <a:t>AMA = 34.</a:t>
            </a:r>
            <a:r>
              <a:rPr lang="en-US" sz="2600" u="sng" dirty="0">
                <a:solidFill>
                  <a:srgbClr val="FF0000"/>
                </a:solidFill>
              </a:rPr>
              <a:t>29</a:t>
            </a:r>
            <a:r>
              <a:rPr lang="en-US" sz="2600" dirty="0">
                <a:solidFill>
                  <a:srgbClr val="FF0000"/>
                </a:solidFill>
              </a:rPr>
              <a:t> = </a:t>
            </a:r>
            <a:r>
              <a:rPr lang="en-US" sz="2600" b="1" dirty="0">
                <a:solidFill>
                  <a:srgbClr val="FF0000"/>
                </a:solidFill>
              </a:rPr>
              <a:t>34:1</a:t>
            </a:r>
          </a:p>
        </p:txBody>
      </p:sp>
      <p:sp>
        <p:nvSpPr>
          <p:cNvPr id="204821" name="Rectangle 21"/>
          <p:cNvSpPr>
            <a:spLocks noChangeArrowheads="1"/>
          </p:cNvSpPr>
          <p:nvPr/>
        </p:nvSpPr>
        <p:spPr bwMode="auto">
          <a:xfrm>
            <a:off x="510047" y="4334553"/>
            <a:ext cx="8294687" cy="492443"/>
          </a:xfrm>
          <a:prstGeom prst="rect">
            <a:avLst/>
          </a:prstGeom>
          <a:noFill/>
          <a:ln w="9525">
            <a:noFill/>
            <a:miter lim="800000"/>
            <a:headEnd/>
            <a:tailEnd/>
          </a:ln>
        </p:spPr>
        <p:txBody>
          <a:bodyPr>
            <a:spAutoFit/>
          </a:bodyPr>
          <a:lstStyle/>
          <a:p>
            <a:r>
              <a:rPr lang="en-US" sz="2600" dirty="0"/>
              <a:t>What is the efficiency of the screw </a:t>
            </a:r>
            <a:r>
              <a:rPr lang="en-US" sz="2600" dirty="0" smtClean="0"/>
              <a:t>shown?</a:t>
            </a:r>
            <a:endParaRPr lang="en-US" sz="2600" dirty="0"/>
          </a:p>
        </p:txBody>
      </p:sp>
      <p:graphicFrame>
        <p:nvGraphicFramePr>
          <p:cNvPr id="204822" name="Object 38"/>
          <p:cNvGraphicFramePr>
            <a:graphicFrameLocks noChangeAspect="1"/>
          </p:cNvGraphicFramePr>
          <p:nvPr/>
        </p:nvGraphicFramePr>
        <p:xfrm>
          <a:off x="5157340" y="4809500"/>
          <a:ext cx="2044721" cy="1005840"/>
        </p:xfrm>
        <a:graphic>
          <a:graphicData uri="http://schemas.openxmlformats.org/presentationml/2006/ole">
            <mc:AlternateContent xmlns:mc="http://schemas.openxmlformats.org/markup-compatibility/2006">
              <mc:Choice xmlns:v="urn:schemas-microsoft-com:vml" Requires="v">
                <p:oleObj spid="_x0000_s8266" name="Equation" r:id="rId8" imgW="927100" imgH="457200" progId="">
                  <p:embed/>
                </p:oleObj>
              </mc:Choice>
              <mc:Fallback>
                <p:oleObj name="Equation" r:id="rId8" imgW="927100" imgH="457200" progId="">
                  <p:embed/>
                  <p:pic>
                    <p:nvPicPr>
                      <p:cNvPr id="0" name="Picture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7340" y="4809500"/>
                        <a:ext cx="2044721" cy="1005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23" name="Text Box 23"/>
          <p:cNvSpPr txBox="1">
            <a:spLocks noChangeArrowheads="1"/>
          </p:cNvSpPr>
          <p:nvPr/>
        </p:nvSpPr>
        <p:spPr bwMode="auto">
          <a:xfrm>
            <a:off x="707578" y="5041556"/>
            <a:ext cx="2292350" cy="492443"/>
          </a:xfrm>
          <a:prstGeom prst="rect">
            <a:avLst/>
          </a:prstGeom>
          <a:noFill/>
          <a:ln w="9525">
            <a:noFill/>
            <a:miter lim="800000"/>
            <a:headEnd/>
            <a:tailEnd/>
          </a:ln>
        </p:spPr>
        <p:txBody>
          <a:bodyPr wrap="square">
            <a:spAutoFit/>
          </a:bodyPr>
          <a:lstStyle/>
          <a:p>
            <a:r>
              <a:rPr lang="en-US" sz="2600" dirty="0">
                <a:solidFill>
                  <a:srgbClr val="FF0000"/>
                </a:solidFill>
              </a:rPr>
              <a:t>% Efficiency = </a:t>
            </a:r>
          </a:p>
        </p:txBody>
      </p:sp>
      <p:sp>
        <p:nvSpPr>
          <p:cNvPr id="204824" name="Text Box 24"/>
          <p:cNvSpPr txBox="1">
            <a:spLocks noChangeArrowheads="1"/>
          </p:cNvSpPr>
          <p:nvPr/>
        </p:nvSpPr>
        <p:spPr bwMode="auto">
          <a:xfrm>
            <a:off x="7227880" y="5041556"/>
            <a:ext cx="1328737" cy="492443"/>
          </a:xfrm>
          <a:prstGeom prst="rect">
            <a:avLst/>
          </a:prstGeom>
          <a:noFill/>
          <a:ln w="9525">
            <a:noFill/>
            <a:miter lim="800000"/>
            <a:headEnd/>
            <a:tailEnd/>
          </a:ln>
        </p:spPr>
        <p:txBody>
          <a:bodyPr>
            <a:spAutoFit/>
          </a:bodyPr>
          <a:lstStyle/>
          <a:p>
            <a:pPr>
              <a:spcBef>
                <a:spcPct val="50000"/>
              </a:spcBef>
            </a:pPr>
            <a:r>
              <a:rPr lang="en-US" sz="2600" dirty="0">
                <a:solidFill>
                  <a:srgbClr val="FF0000"/>
                </a:solidFill>
              </a:rPr>
              <a:t>= </a:t>
            </a:r>
            <a:r>
              <a:rPr lang="en-US" sz="2600" b="1" dirty="0">
                <a:solidFill>
                  <a:srgbClr val="FF0000"/>
                </a:solidFill>
              </a:rPr>
              <a:t>3.4%</a:t>
            </a:r>
          </a:p>
        </p:txBody>
      </p:sp>
      <p:grpSp>
        <p:nvGrpSpPr>
          <p:cNvPr id="24" name="Group 23"/>
          <p:cNvGrpSpPr/>
          <p:nvPr/>
        </p:nvGrpSpPr>
        <p:grpSpPr>
          <a:xfrm>
            <a:off x="4913521" y="326580"/>
            <a:ext cx="3771900" cy="3324225"/>
            <a:chOff x="4913521" y="326580"/>
            <a:chExt cx="3771900" cy="3324225"/>
          </a:xfrm>
        </p:grpSpPr>
        <p:pic>
          <p:nvPicPr>
            <p:cNvPr id="8239" name="Picture 26"/>
            <p:cNvPicPr>
              <a:picLocks noChangeAspect="1" noChangeArrowheads="1"/>
            </p:cNvPicPr>
            <p:nvPr/>
          </p:nvPicPr>
          <p:blipFill>
            <a:blip r:embed="rId10" cstate="print"/>
            <a:srcRect/>
            <a:stretch>
              <a:fillRect/>
            </a:stretch>
          </p:blipFill>
          <p:spPr bwMode="auto">
            <a:xfrm>
              <a:off x="6377196" y="1040955"/>
              <a:ext cx="931863" cy="1825625"/>
            </a:xfrm>
            <a:prstGeom prst="rect">
              <a:avLst/>
            </a:prstGeom>
            <a:solidFill>
              <a:schemeClr val="bg2"/>
            </a:solidFill>
            <a:ln w="9525">
              <a:noFill/>
              <a:miter lim="800000"/>
              <a:headEnd/>
              <a:tailEnd/>
            </a:ln>
          </p:spPr>
        </p:pic>
        <p:sp>
          <p:nvSpPr>
            <p:cNvPr id="8240" name="Line 28"/>
            <p:cNvSpPr>
              <a:spLocks noChangeShapeType="1"/>
            </p:cNvSpPr>
            <p:nvPr/>
          </p:nvSpPr>
          <p:spPr bwMode="auto">
            <a:xfrm flipH="1" flipV="1">
              <a:off x="4913521" y="828685"/>
              <a:ext cx="1819275" cy="457200"/>
            </a:xfrm>
            <a:prstGeom prst="line">
              <a:avLst/>
            </a:prstGeom>
            <a:noFill/>
            <a:ln w="9525">
              <a:solidFill>
                <a:schemeClr val="tx1"/>
              </a:solidFill>
              <a:round/>
              <a:headEnd type="triangle" w="med" len="med"/>
              <a:tailEnd type="triangle" w="med" len="med"/>
            </a:ln>
          </p:spPr>
          <p:txBody>
            <a:bodyPr/>
            <a:lstStyle/>
            <a:p>
              <a:endParaRPr lang="en-US"/>
            </a:p>
          </p:txBody>
        </p:sp>
        <p:sp>
          <p:nvSpPr>
            <p:cNvPr id="8241" name="Text Box 29"/>
            <p:cNvSpPr txBox="1">
              <a:spLocks noChangeArrowheads="1"/>
            </p:cNvSpPr>
            <p:nvPr/>
          </p:nvSpPr>
          <p:spPr bwMode="auto">
            <a:xfrm rot="823420">
              <a:off x="5563976" y="891517"/>
              <a:ext cx="637269" cy="366713"/>
            </a:xfrm>
            <a:prstGeom prst="rect">
              <a:avLst/>
            </a:prstGeom>
            <a:solidFill>
              <a:schemeClr val="bg1"/>
            </a:solidFill>
            <a:ln w="9525">
              <a:noFill/>
              <a:miter lim="800000"/>
              <a:headEnd/>
              <a:tailEnd/>
            </a:ln>
          </p:spPr>
          <p:txBody>
            <a:bodyPr wrap="square">
              <a:spAutoFit/>
            </a:bodyPr>
            <a:lstStyle/>
            <a:p>
              <a:pPr algn="ctr">
                <a:spcBef>
                  <a:spcPct val="50000"/>
                </a:spcBef>
              </a:pPr>
              <a:r>
                <a:rPr lang="en-US" sz="1800" dirty="0"/>
                <a:t>8 in.</a:t>
              </a:r>
            </a:p>
          </p:txBody>
        </p:sp>
        <p:sp>
          <p:nvSpPr>
            <p:cNvPr id="8242" name="AutoShape 30"/>
            <p:cNvSpPr>
              <a:spLocks noChangeArrowheads="1"/>
            </p:cNvSpPr>
            <p:nvPr/>
          </p:nvSpPr>
          <p:spPr bwMode="auto">
            <a:xfrm>
              <a:off x="4970671" y="755205"/>
              <a:ext cx="3714750" cy="1714500"/>
            </a:xfrm>
            <a:prstGeom prst="curvedLeftArrow">
              <a:avLst>
                <a:gd name="adj1" fmla="val 1185"/>
                <a:gd name="adj2" fmla="val 35306"/>
                <a:gd name="adj3" fmla="val 42962"/>
              </a:avLst>
            </a:prstGeom>
            <a:solidFill>
              <a:srgbClr val="FF0000"/>
            </a:solidFill>
            <a:ln w="9525">
              <a:solidFill>
                <a:schemeClr val="tx1"/>
              </a:solidFill>
              <a:miter lim="800000"/>
              <a:headEnd/>
              <a:tailEnd/>
            </a:ln>
          </p:spPr>
          <p:txBody>
            <a:bodyPr wrap="none" anchor="ctr"/>
            <a:lstStyle/>
            <a:p>
              <a:pPr algn="ctr"/>
              <a:endParaRPr lang="en-US"/>
            </a:p>
          </p:txBody>
        </p:sp>
        <p:sp>
          <p:nvSpPr>
            <p:cNvPr id="8243" name="Text Box 32"/>
            <p:cNvSpPr txBox="1">
              <a:spLocks noChangeArrowheads="1"/>
            </p:cNvSpPr>
            <p:nvPr/>
          </p:nvSpPr>
          <p:spPr bwMode="auto">
            <a:xfrm>
              <a:off x="5123071" y="1983930"/>
              <a:ext cx="1181100" cy="336550"/>
            </a:xfrm>
            <a:prstGeom prst="rect">
              <a:avLst/>
            </a:prstGeom>
            <a:noFill/>
            <a:ln w="9525">
              <a:noFill/>
              <a:miter lim="800000"/>
              <a:headEnd/>
              <a:tailEnd/>
            </a:ln>
          </p:spPr>
          <p:txBody>
            <a:bodyPr>
              <a:spAutoFit/>
            </a:bodyPr>
            <a:lstStyle/>
            <a:p>
              <a:pPr>
                <a:spcBef>
                  <a:spcPct val="50000"/>
                </a:spcBef>
              </a:pPr>
              <a:r>
                <a:rPr lang="en-US" sz="1600" b="1" dirty="0"/>
                <a:t>35 lb</a:t>
              </a:r>
            </a:p>
          </p:txBody>
        </p:sp>
        <p:sp>
          <p:nvSpPr>
            <p:cNvPr id="8244" name="Line 33"/>
            <p:cNvSpPr>
              <a:spLocks noChangeShapeType="1"/>
            </p:cNvSpPr>
            <p:nvPr/>
          </p:nvSpPr>
          <p:spPr bwMode="auto">
            <a:xfrm>
              <a:off x="6847096" y="2784030"/>
              <a:ext cx="0" cy="866775"/>
            </a:xfrm>
            <a:prstGeom prst="line">
              <a:avLst/>
            </a:prstGeom>
            <a:noFill/>
            <a:ln w="50800">
              <a:solidFill>
                <a:schemeClr val="tx1"/>
              </a:solidFill>
              <a:round/>
              <a:headEnd/>
              <a:tailEnd type="triangle" w="med" len="med"/>
            </a:ln>
          </p:spPr>
          <p:txBody>
            <a:bodyPr/>
            <a:lstStyle/>
            <a:p>
              <a:endParaRPr lang="en-US"/>
            </a:p>
          </p:txBody>
        </p:sp>
        <p:sp>
          <p:nvSpPr>
            <p:cNvPr id="8245" name="Text Box 34"/>
            <p:cNvSpPr txBox="1">
              <a:spLocks noChangeArrowheads="1"/>
            </p:cNvSpPr>
            <p:nvPr/>
          </p:nvSpPr>
          <p:spPr bwMode="auto">
            <a:xfrm>
              <a:off x="6000728" y="326580"/>
              <a:ext cx="1685925" cy="430887"/>
            </a:xfrm>
            <a:prstGeom prst="rect">
              <a:avLst/>
            </a:prstGeom>
            <a:noFill/>
            <a:ln w="9525">
              <a:noFill/>
              <a:miter lim="800000"/>
              <a:headEnd/>
              <a:tailEnd/>
            </a:ln>
          </p:spPr>
          <p:txBody>
            <a:bodyPr>
              <a:spAutoFit/>
            </a:bodyPr>
            <a:lstStyle/>
            <a:p>
              <a:pPr algn="ctr">
                <a:spcBef>
                  <a:spcPct val="50000"/>
                </a:spcBef>
              </a:pPr>
              <a:r>
                <a:rPr lang="en-US" sz="2200" dirty="0"/>
                <a:t>1/4 20 NC</a:t>
              </a:r>
            </a:p>
          </p:txBody>
        </p:sp>
        <p:sp>
          <p:nvSpPr>
            <p:cNvPr id="8246" name="Text Box 36"/>
            <p:cNvSpPr txBox="1">
              <a:spLocks noChangeArrowheads="1"/>
            </p:cNvSpPr>
            <p:nvPr/>
          </p:nvSpPr>
          <p:spPr bwMode="auto">
            <a:xfrm>
              <a:off x="6300089" y="2926905"/>
              <a:ext cx="1123968" cy="430887"/>
            </a:xfrm>
            <a:prstGeom prst="rect">
              <a:avLst/>
            </a:prstGeom>
            <a:solidFill>
              <a:schemeClr val="bg1"/>
            </a:solidFill>
            <a:ln w="9525">
              <a:noFill/>
              <a:miter lim="800000"/>
              <a:headEnd/>
              <a:tailEnd/>
            </a:ln>
          </p:spPr>
          <p:txBody>
            <a:bodyPr wrap="square">
              <a:spAutoFit/>
            </a:bodyPr>
            <a:lstStyle/>
            <a:p>
              <a:pPr algn="ctr">
                <a:spcBef>
                  <a:spcPct val="50000"/>
                </a:spcBef>
              </a:pPr>
              <a:r>
                <a:rPr lang="en-US" sz="2200" dirty="0"/>
                <a:t>1200 lb</a:t>
              </a:r>
            </a:p>
          </p:txBody>
        </p:sp>
      </p:grpSp>
      <p:sp>
        <p:nvSpPr>
          <p:cNvPr id="204837" name="Text Box 37"/>
          <p:cNvSpPr txBox="1">
            <a:spLocks noChangeArrowheads="1"/>
          </p:cNvSpPr>
          <p:nvPr/>
        </p:nvSpPr>
        <p:spPr bwMode="auto">
          <a:xfrm>
            <a:off x="510047" y="5974440"/>
            <a:ext cx="5153025" cy="492443"/>
          </a:xfrm>
          <a:prstGeom prst="rect">
            <a:avLst/>
          </a:prstGeom>
          <a:noFill/>
          <a:ln w="9525">
            <a:noFill/>
            <a:miter lim="800000"/>
            <a:headEnd/>
            <a:tailEnd/>
          </a:ln>
        </p:spPr>
        <p:txBody>
          <a:bodyPr>
            <a:spAutoFit/>
          </a:bodyPr>
          <a:lstStyle/>
          <a:p>
            <a:pPr>
              <a:spcBef>
                <a:spcPct val="50000"/>
              </a:spcBef>
            </a:pPr>
            <a:r>
              <a:rPr lang="en-US" sz="2600" dirty="0"/>
              <a:t>Why is efficiency so low?</a:t>
            </a:r>
          </a:p>
        </p:txBody>
      </p:sp>
      <p:graphicFrame>
        <p:nvGraphicFramePr>
          <p:cNvPr id="204838" name="Object 39"/>
          <p:cNvGraphicFramePr>
            <a:graphicFrameLocks noChangeAspect="1"/>
          </p:cNvGraphicFramePr>
          <p:nvPr/>
        </p:nvGraphicFramePr>
        <p:xfrm>
          <a:off x="2907853" y="4808423"/>
          <a:ext cx="2103120" cy="1007995"/>
        </p:xfrm>
        <a:graphic>
          <a:graphicData uri="http://schemas.openxmlformats.org/presentationml/2006/ole">
            <mc:AlternateContent xmlns:mc="http://schemas.openxmlformats.org/markup-compatibility/2006">
              <mc:Choice xmlns:v="urn:schemas-microsoft-com:vml" Requires="v">
                <p:oleObj spid="_x0000_s8267" name="Equation" r:id="rId11" imgW="901309" imgH="431613" progId="">
                  <p:embed/>
                </p:oleObj>
              </mc:Choice>
              <mc:Fallback>
                <p:oleObj name="Equation" r:id="rId11" imgW="901309" imgH="431613" progId="">
                  <p:embed/>
                  <p:pic>
                    <p:nvPicPr>
                      <p:cNvPr id="0" name="Picture 6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7853" y="4808423"/>
                        <a:ext cx="2103120" cy="10079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15"/>
                                        </p:tgtEl>
                                        <p:attrNameLst>
                                          <p:attrName>style.visibility</p:attrName>
                                        </p:attrNameLst>
                                      </p:cBhvr>
                                      <p:to>
                                        <p:strVal val="visible"/>
                                      </p:to>
                                    </p:set>
                                    <p:animEffect transition="in" filter="dissolve">
                                      <p:cBhvr>
                                        <p:cTn id="7" dur="500"/>
                                        <p:tgtEl>
                                          <p:spTgt spid="2048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20"/>
                                        </p:tgtEl>
                                        <p:attrNameLst>
                                          <p:attrName>style.visibility</p:attrName>
                                        </p:attrNameLst>
                                      </p:cBhvr>
                                      <p:to>
                                        <p:strVal val="visible"/>
                                      </p:to>
                                    </p:set>
                                    <p:animEffect transition="in" filter="dissolve">
                                      <p:cBhvr>
                                        <p:cTn id="12" dur="500"/>
                                        <p:tgtEl>
                                          <p:spTgt spid="204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2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483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48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482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4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5" grpId="0"/>
      <p:bldP spid="204820" grpId="0"/>
      <p:bldP spid="204821" grpId="0"/>
      <p:bldP spid="204823" grpId="0"/>
      <p:bldP spid="204824" grpId="0"/>
      <p:bldP spid="20483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7" name="Rectangle 13"/>
          <p:cNvSpPr>
            <a:spLocks noGrp="1" noChangeArrowheads="1"/>
          </p:cNvSpPr>
          <p:nvPr>
            <p:ph type="title" idx="4294967295"/>
          </p:nvPr>
        </p:nvSpPr>
        <p:spPr>
          <a:xfrm>
            <a:off x="217720" y="163290"/>
            <a:ext cx="6924675" cy="847725"/>
          </a:xfrm>
        </p:spPr>
        <p:txBody>
          <a:bodyPr/>
          <a:lstStyle/>
          <a:p>
            <a:pPr eaLnBrk="1" hangingPunct="1"/>
            <a:r>
              <a:rPr lang="en-US" sz="4000" dirty="0" smtClean="0">
                <a:solidFill>
                  <a:srgbClr val="00386B"/>
                </a:solidFill>
              </a:rPr>
              <a:t>Compound Machines</a:t>
            </a:r>
          </a:p>
        </p:txBody>
      </p:sp>
      <p:sp>
        <p:nvSpPr>
          <p:cNvPr id="9228" name="TextBox 2"/>
          <p:cNvSpPr txBox="1">
            <a:spLocks noChangeArrowheads="1"/>
          </p:cNvSpPr>
          <p:nvPr/>
        </p:nvSpPr>
        <p:spPr bwMode="auto">
          <a:xfrm>
            <a:off x="563112" y="1011015"/>
            <a:ext cx="7764462" cy="1015663"/>
          </a:xfrm>
          <a:prstGeom prst="rect">
            <a:avLst/>
          </a:prstGeom>
          <a:noFill/>
          <a:ln w="9525">
            <a:noFill/>
            <a:miter lim="800000"/>
            <a:headEnd/>
            <a:tailEnd/>
          </a:ln>
        </p:spPr>
        <p:txBody>
          <a:bodyPr>
            <a:spAutoFit/>
          </a:bodyPr>
          <a:lstStyle/>
          <a:p>
            <a:r>
              <a:rPr lang="en-US" sz="3000" dirty="0"/>
              <a:t>Simple machines working in combination to complete a task</a:t>
            </a:r>
          </a:p>
        </p:txBody>
      </p:sp>
      <p:pic>
        <p:nvPicPr>
          <p:cNvPr id="9229" name="Picture 3"/>
          <p:cNvPicPr>
            <a:picLocks noChangeAspect="1" noChangeArrowheads="1"/>
          </p:cNvPicPr>
          <p:nvPr/>
        </p:nvPicPr>
        <p:blipFill>
          <a:blip r:embed="rId4" cstate="print"/>
          <a:srcRect/>
          <a:stretch>
            <a:fillRect/>
          </a:stretch>
        </p:blipFill>
        <p:spPr bwMode="auto">
          <a:xfrm>
            <a:off x="2724944" y="2151295"/>
            <a:ext cx="3694113" cy="2760663"/>
          </a:xfrm>
          <a:prstGeom prst="rect">
            <a:avLst/>
          </a:prstGeom>
          <a:noFill/>
          <a:ln w="3175">
            <a:solidFill>
              <a:schemeClr val="tx1"/>
            </a:solidFill>
            <a:miter lim="800000"/>
            <a:headEnd/>
            <a:tailEnd/>
          </a:ln>
        </p:spPr>
      </p:pic>
      <p:sp>
        <p:nvSpPr>
          <p:cNvPr id="9230" name="TextBox 4"/>
          <p:cNvSpPr txBox="1">
            <a:spLocks noChangeArrowheads="1"/>
          </p:cNvSpPr>
          <p:nvPr/>
        </p:nvSpPr>
        <p:spPr bwMode="auto">
          <a:xfrm>
            <a:off x="563112" y="5079100"/>
            <a:ext cx="7764463" cy="553998"/>
          </a:xfrm>
          <a:prstGeom prst="rect">
            <a:avLst/>
          </a:prstGeom>
          <a:noFill/>
          <a:ln w="9525">
            <a:noFill/>
            <a:miter lim="800000"/>
            <a:headEnd/>
            <a:tailEnd/>
          </a:ln>
        </p:spPr>
        <p:txBody>
          <a:bodyPr>
            <a:spAutoFit/>
          </a:bodyPr>
          <a:lstStyle/>
          <a:p>
            <a:r>
              <a:rPr lang="en-US" sz="3000" dirty="0"/>
              <a:t>Calculating mechanical advantage</a:t>
            </a:r>
          </a:p>
        </p:txBody>
      </p:sp>
      <p:graphicFrame>
        <p:nvGraphicFramePr>
          <p:cNvPr id="9226" name="Object 10"/>
          <p:cNvGraphicFramePr>
            <a:graphicFrameLocks noChangeAspect="1"/>
          </p:cNvGraphicFramePr>
          <p:nvPr/>
        </p:nvGraphicFramePr>
        <p:xfrm>
          <a:off x="1600200" y="5594808"/>
          <a:ext cx="5943600" cy="728729"/>
        </p:xfrm>
        <a:graphic>
          <a:graphicData uri="http://schemas.openxmlformats.org/presentationml/2006/ole">
            <mc:AlternateContent xmlns:mc="http://schemas.openxmlformats.org/markup-compatibility/2006">
              <mc:Choice xmlns:v="urn:schemas-microsoft-com:vml" Requires="v">
                <p:oleObj spid="_x0000_s9235" name="Equation" r:id="rId5" imgW="2070100" imgH="254000" progId="">
                  <p:embed/>
                </p:oleObj>
              </mc:Choice>
              <mc:Fallback>
                <p:oleObj name="Equation" r:id="rId5" imgW="2070100" imgH="254000" progId="">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5594808"/>
                        <a:ext cx="5943600" cy="728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389744" y="0"/>
            <a:ext cx="8139656" cy="1143000"/>
          </a:xfrm>
        </p:spPr>
        <p:txBody>
          <a:bodyPr/>
          <a:lstStyle/>
          <a:p>
            <a:pPr eaLnBrk="1" hangingPunct="1"/>
            <a:r>
              <a:rPr lang="en-US" sz="4000" dirty="0" smtClean="0">
                <a:solidFill>
                  <a:srgbClr val="00386B"/>
                </a:solidFill>
              </a:rPr>
              <a:t>Image</a:t>
            </a:r>
            <a:r>
              <a:rPr lang="en-US" dirty="0" smtClean="0"/>
              <a:t> </a:t>
            </a:r>
            <a:r>
              <a:rPr lang="en-US" sz="4000" dirty="0" smtClean="0">
                <a:solidFill>
                  <a:srgbClr val="00386B"/>
                </a:solidFill>
              </a:rPr>
              <a:t>Resources</a:t>
            </a:r>
          </a:p>
        </p:txBody>
      </p:sp>
      <p:sp>
        <p:nvSpPr>
          <p:cNvPr id="104450" name="Rectangle 3"/>
          <p:cNvSpPr>
            <a:spLocks noGrp="1" noChangeArrowheads="1"/>
          </p:cNvSpPr>
          <p:nvPr>
            <p:ph type="body" idx="1"/>
          </p:nvPr>
        </p:nvSpPr>
        <p:spPr>
          <a:xfrm>
            <a:off x="412230" y="1480280"/>
            <a:ext cx="8229600" cy="4525963"/>
          </a:xfrm>
        </p:spPr>
        <p:txBody>
          <a:bodyPr/>
          <a:lstStyle/>
          <a:p>
            <a:pPr eaLnBrk="1" hangingPunct="1">
              <a:buFontTx/>
              <a:buNone/>
            </a:pPr>
            <a:r>
              <a:rPr lang="en-US" sz="2400" dirty="0" smtClean="0"/>
              <a:t>Microsoft, Inc. (2008). </a:t>
            </a:r>
            <a:r>
              <a:rPr lang="en-US" sz="2400" i="1" dirty="0" smtClean="0"/>
              <a:t>Clip art</a:t>
            </a:r>
            <a:r>
              <a:rPr lang="en-US" sz="2400" dirty="0" smtClean="0"/>
              <a:t>. Retrieved January 10, 2008, from http://office.microsoft.com/en-us/clipart/default.aspx</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a:xfrm>
            <a:off x="178125" y="142504"/>
            <a:ext cx="8229600" cy="1000496"/>
          </a:xfrm>
        </p:spPr>
        <p:txBody>
          <a:bodyPr/>
          <a:lstStyle/>
          <a:p>
            <a:pPr eaLnBrk="1" hangingPunct="1"/>
            <a:r>
              <a:rPr lang="en-US" sz="4000" dirty="0" smtClean="0">
                <a:solidFill>
                  <a:srgbClr val="00386B"/>
                </a:solidFill>
              </a:rPr>
              <a:t>The Six Simple Machines</a:t>
            </a:r>
          </a:p>
        </p:txBody>
      </p:sp>
      <p:grpSp>
        <p:nvGrpSpPr>
          <p:cNvPr id="2" name="Group 11"/>
          <p:cNvGrpSpPr/>
          <p:nvPr/>
        </p:nvGrpSpPr>
        <p:grpSpPr>
          <a:xfrm>
            <a:off x="276863" y="1411988"/>
            <a:ext cx="2794000" cy="3352551"/>
            <a:chOff x="276863" y="1411988"/>
            <a:chExt cx="2794000" cy="3352551"/>
          </a:xfrm>
        </p:grpSpPr>
        <p:pic>
          <p:nvPicPr>
            <p:cNvPr id="3789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3" y="1991176"/>
              <a:ext cx="2794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8"/>
            <p:cNvSpPr txBox="1">
              <a:spLocks noChangeArrowheads="1"/>
            </p:cNvSpPr>
            <p:nvPr/>
          </p:nvSpPr>
          <p:spPr bwMode="auto">
            <a:xfrm>
              <a:off x="393544" y="1411988"/>
              <a:ext cx="2560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Inclined Plane</a:t>
              </a:r>
            </a:p>
          </p:txBody>
        </p:sp>
      </p:grpSp>
      <p:grpSp>
        <p:nvGrpSpPr>
          <p:cNvPr id="3" name="Group 13"/>
          <p:cNvGrpSpPr/>
          <p:nvPr/>
        </p:nvGrpSpPr>
        <p:grpSpPr>
          <a:xfrm>
            <a:off x="6135688" y="1411988"/>
            <a:ext cx="2720975" cy="3311276"/>
            <a:chOff x="6135688" y="1411988"/>
            <a:chExt cx="2720975" cy="3311276"/>
          </a:xfrm>
        </p:grpSpPr>
        <p:pic>
          <p:nvPicPr>
            <p:cNvPr id="37895"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5688" y="1991176"/>
              <a:ext cx="272097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9"/>
            <p:cNvSpPr txBox="1">
              <a:spLocks noChangeArrowheads="1"/>
            </p:cNvSpPr>
            <p:nvPr/>
          </p:nvSpPr>
          <p:spPr bwMode="auto">
            <a:xfrm>
              <a:off x="6609556" y="1411988"/>
              <a:ext cx="1773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Screw</a:t>
              </a:r>
            </a:p>
          </p:txBody>
        </p:sp>
      </p:grpSp>
      <p:grpSp>
        <p:nvGrpSpPr>
          <p:cNvPr id="4" name="Group 12"/>
          <p:cNvGrpSpPr/>
          <p:nvPr/>
        </p:nvGrpSpPr>
        <p:grpSpPr>
          <a:xfrm>
            <a:off x="3327638" y="1411988"/>
            <a:ext cx="2560637" cy="4025651"/>
            <a:chOff x="3327638" y="1411988"/>
            <a:chExt cx="2560637" cy="4025651"/>
          </a:xfrm>
        </p:grpSpPr>
        <p:pic>
          <p:nvPicPr>
            <p:cNvPr id="37893" name="Picture 20" descr="MPj018504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6225" y="1991176"/>
              <a:ext cx="2303462"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21"/>
            <p:cNvSpPr txBox="1">
              <a:spLocks noChangeArrowheads="1"/>
            </p:cNvSpPr>
            <p:nvPr/>
          </p:nvSpPr>
          <p:spPr bwMode="auto">
            <a:xfrm>
              <a:off x="3327638" y="1411988"/>
              <a:ext cx="2560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Wedge</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78125" y="237500"/>
            <a:ext cx="8229600" cy="844550"/>
          </a:xfrm>
        </p:spPr>
        <p:txBody>
          <a:bodyPr/>
          <a:lstStyle/>
          <a:p>
            <a:pPr eaLnBrk="1" hangingPunct="1"/>
            <a:r>
              <a:rPr lang="en-US" sz="4000" dirty="0" smtClean="0">
                <a:solidFill>
                  <a:srgbClr val="00386B"/>
                </a:solidFill>
              </a:rPr>
              <a:t>Mechanical Advantage (MA)</a:t>
            </a:r>
          </a:p>
        </p:txBody>
      </p:sp>
      <p:sp>
        <p:nvSpPr>
          <p:cNvPr id="39938" name="Rectangle 3"/>
          <p:cNvSpPr>
            <a:spLocks noChangeArrowheads="1"/>
          </p:cNvSpPr>
          <p:nvPr/>
        </p:nvSpPr>
        <p:spPr bwMode="auto">
          <a:xfrm>
            <a:off x="935038" y="1436914"/>
            <a:ext cx="7273925" cy="406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4488" indent="-344488">
              <a:spcBef>
                <a:spcPct val="50000"/>
              </a:spcBef>
              <a:buFont typeface="Arial" pitchFamily="34" charset="0"/>
              <a:buChar char="•"/>
            </a:pPr>
            <a:r>
              <a:rPr lang="en-US" sz="3200" dirty="0"/>
              <a:t>Ratio of the magnitude of the resistance and effort forces </a:t>
            </a:r>
          </a:p>
          <a:p>
            <a:pPr marL="344488" indent="-344488">
              <a:spcBef>
                <a:spcPct val="50000"/>
              </a:spcBef>
              <a:buFont typeface="Arial" pitchFamily="34" charset="0"/>
              <a:buChar char="•"/>
            </a:pPr>
            <a:r>
              <a:rPr lang="en-US" sz="3200" dirty="0"/>
              <a:t>Ratio of distance traveled by the effort and the resistance force</a:t>
            </a:r>
            <a:endParaRPr lang="en-US" sz="1200" dirty="0"/>
          </a:p>
          <a:p>
            <a:pPr>
              <a:spcBef>
                <a:spcPct val="50000"/>
              </a:spcBef>
            </a:pPr>
            <a:r>
              <a:rPr lang="en-US" sz="3200" dirty="0"/>
              <a:t>Calculated ratios allow designers to manipulate speed, distance, force, and function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31" descr="RAMP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5631" y="4267366"/>
            <a:ext cx="36496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5" name="Rectangle 2"/>
          <p:cNvSpPr>
            <a:spLocks noGrp="1" noChangeArrowheads="1"/>
          </p:cNvSpPr>
          <p:nvPr>
            <p:ph type="title"/>
          </p:nvPr>
        </p:nvSpPr>
        <p:spPr>
          <a:xfrm>
            <a:off x="178125" y="237500"/>
            <a:ext cx="9144000" cy="693738"/>
          </a:xfrm>
        </p:spPr>
        <p:txBody>
          <a:bodyPr/>
          <a:lstStyle/>
          <a:p>
            <a:pPr eaLnBrk="1" hangingPunct="1"/>
            <a:r>
              <a:rPr lang="en-US" sz="4000" dirty="0" smtClean="0">
                <a:solidFill>
                  <a:srgbClr val="00386B"/>
                </a:solidFill>
              </a:rPr>
              <a:t>Mechanical Advantage Example</a:t>
            </a:r>
          </a:p>
        </p:txBody>
      </p:sp>
      <p:sp>
        <p:nvSpPr>
          <p:cNvPr id="128005" name="Text Box 5"/>
          <p:cNvSpPr txBox="1">
            <a:spLocks noChangeArrowheads="1"/>
          </p:cNvSpPr>
          <p:nvPr/>
        </p:nvSpPr>
        <p:spPr bwMode="auto">
          <a:xfrm>
            <a:off x="1033463" y="4086875"/>
            <a:ext cx="6881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dirty="0"/>
              <a:t>Effort force travels 4 times greater distance than the resistance force.</a:t>
            </a:r>
          </a:p>
        </p:txBody>
      </p:sp>
      <p:sp>
        <p:nvSpPr>
          <p:cNvPr id="128006" name="Text Box 6"/>
          <p:cNvSpPr txBox="1">
            <a:spLocks noChangeArrowheads="1"/>
          </p:cNvSpPr>
          <p:nvPr/>
        </p:nvSpPr>
        <p:spPr bwMode="auto">
          <a:xfrm>
            <a:off x="443488" y="2293438"/>
            <a:ext cx="5762625"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Magnitude of </a:t>
            </a:r>
            <a:r>
              <a:rPr lang="en-US" sz="3200" dirty="0" smtClean="0">
                <a:solidFill>
                  <a:srgbClr val="FF0000"/>
                </a:solidFill>
                <a:effectLst>
                  <a:outerShdw blurRad="38100" dist="38100" dir="2700000" algn="tl">
                    <a:srgbClr val="C0C0C0"/>
                  </a:outerShdw>
                </a:effectLst>
              </a:rPr>
              <a:t>Force</a:t>
            </a:r>
            <a:endParaRPr lang="en-US" sz="3200" dirty="0">
              <a:solidFill>
                <a:srgbClr val="FF0000"/>
              </a:solidFill>
              <a:effectLst>
                <a:outerShdw blurRad="38100" dist="38100" dir="2700000" algn="tl">
                  <a:srgbClr val="C0C0C0"/>
                </a:outerShdw>
              </a:effectLst>
            </a:endParaRPr>
          </a:p>
        </p:txBody>
      </p:sp>
      <p:sp>
        <p:nvSpPr>
          <p:cNvPr id="128007" name="Text Box 7"/>
          <p:cNvSpPr txBox="1">
            <a:spLocks noChangeArrowheads="1"/>
          </p:cNvSpPr>
          <p:nvPr/>
        </p:nvSpPr>
        <p:spPr bwMode="auto">
          <a:xfrm>
            <a:off x="443488" y="3577942"/>
            <a:ext cx="7720013"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Distance Traveled by </a:t>
            </a:r>
            <a:r>
              <a:rPr lang="en-US" sz="3200" dirty="0" smtClean="0">
                <a:solidFill>
                  <a:srgbClr val="FF0000"/>
                </a:solidFill>
                <a:effectLst>
                  <a:outerShdw blurRad="38100" dist="38100" dir="2700000" algn="tl">
                    <a:srgbClr val="C0C0C0"/>
                  </a:outerShdw>
                </a:effectLst>
              </a:rPr>
              <a:t>Forces</a:t>
            </a:r>
            <a:endParaRPr lang="en-US" sz="3200" dirty="0">
              <a:solidFill>
                <a:srgbClr val="FF0000"/>
              </a:solidFill>
              <a:effectLst>
                <a:outerShdw blurRad="38100" dist="38100" dir="2700000" algn="tl">
                  <a:srgbClr val="C0C0C0"/>
                </a:outerShdw>
              </a:effectLst>
            </a:endParaRPr>
          </a:p>
        </p:txBody>
      </p:sp>
      <p:sp>
        <p:nvSpPr>
          <p:cNvPr id="41989" name="Rectangle 10"/>
          <p:cNvSpPr>
            <a:spLocks noGrp="1" noChangeArrowheads="1"/>
          </p:cNvSpPr>
          <p:nvPr>
            <p:ph type="body" idx="1"/>
          </p:nvPr>
        </p:nvSpPr>
        <p:spPr>
          <a:xfrm>
            <a:off x="443488" y="1128663"/>
            <a:ext cx="8116888" cy="1104900"/>
          </a:xfrm>
        </p:spPr>
        <p:txBody>
          <a:bodyPr/>
          <a:lstStyle/>
          <a:p>
            <a:pPr eaLnBrk="1" hangingPunct="1">
              <a:buFontTx/>
              <a:buNone/>
            </a:pPr>
            <a:r>
              <a:rPr lang="en-US" dirty="0" smtClean="0"/>
              <a:t>A mechanical advantage of 4:1 tells us</a:t>
            </a:r>
          </a:p>
          <a:p>
            <a:pPr eaLnBrk="1" hangingPunct="1">
              <a:spcBef>
                <a:spcPts val="0"/>
              </a:spcBef>
              <a:buFontTx/>
              <a:buNone/>
            </a:pPr>
            <a:r>
              <a:rPr lang="en-US" dirty="0" smtClean="0"/>
              <a:t>what about a mechanism?</a:t>
            </a:r>
          </a:p>
        </p:txBody>
      </p:sp>
      <p:sp>
        <p:nvSpPr>
          <p:cNvPr id="128013" name="Rectangle 13"/>
          <p:cNvSpPr>
            <a:spLocks noChangeArrowheads="1"/>
          </p:cNvSpPr>
          <p:nvPr/>
        </p:nvSpPr>
        <p:spPr bwMode="auto">
          <a:xfrm>
            <a:off x="1050925" y="2802371"/>
            <a:ext cx="74636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Effort force magnitude is 4 times </a:t>
            </a:r>
            <a:r>
              <a:rPr lang="en-US" b="1" dirty="0"/>
              <a:t>less</a:t>
            </a:r>
            <a:r>
              <a:rPr lang="en-US" dirty="0"/>
              <a:t> than the magnitude of the resistance force.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6"/>
                                        </p:tgtEl>
                                        <p:attrNameLst>
                                          <p:attrName>style.visibility</p:attrName>
                                        </p:attrNameLst>
                                      </p:cBhvr>
                                      <p:to>
                                        <p:strVal val="visible"/>
                                      </p:to>
                                    </p:set>
                                    <p:animEffect transition="in" filter="dissolve">
                                      <p:cBhvr>
                                        <p:cTn id="7" dur="500"/>
                                        <p:tgtEl>
                                          <p:spTgt spid="128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13"/>
                                        </p:tgtEl>
                                        <p:attrNameLst>
                                          <p:attrName>style.visibility</p:attrName>
                                        </p:attrNameLst>
                                      </p:cBhvr>
                                      <p:to>
                                        <p:strVal val="visible"/>
                                      </p:to>
                                    </p:set>
                                    <p:animEffect transition="in" filter="dissolve">
                                      <p:cBhvr>
                                        <p:cTn id="12" dur="500"/>
                                        <p:tgtEl>
                                          <p:spTgt spid="128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7"/>
                                        </p:tgtEl>
                                        <p:attrNameLst>
                                          <p:attrName>style.visibility</p:attrName>
                                        </p:attrNameLst>
                                      </p:cBhvr>
                                      <p:to>
                                        <p:strVal val="visible"/>
                                      </p:to>
                                    </p:set>
                                    <p:animEffect transition="in" filter="dissolve">
                                      <p:cBhvr>
                                        <p:cTn id="17" dur="500"/>
                                        <p:tgtEl>
                                          <p:spTgt spid="1280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5"/>
                                        </p:tgtEl>
                                        <p:attrNameLst>
                                          <p:attrName>style.visibility</p:attrName>
                                        </p:attrNameLst>
                                      </p:cBhvr>
                                      <p:to>
                                        <p:strVal val="visible"/>
                                      </p:to>
                                    </p:set>
                                    <p:animEffect transition="in" filter="dissolve">
                                      <p:cBhvr>
                                        <p:cTn id="22"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P spid="128006" grpId="0"/>
      <p:bldP spid="128007" grpId="0"/>
      <p:bldP spid="1280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37500" y="166254"/>
            <a:ext cx="9144000" cy="870383"/>
          </a:xfrm>
        </p:spPr>
        <p:txBody>
          <a:bodyPr/>
          <a:lstStyle/>
          <a:p>
            <a:pPr eaLnBrk="1" hangingPunct="1"/>
            <a:r>
              <a:rPr lang="en-US" sz="4000" dirty="0" smtClean="0">
                <a:solidFill>
                  <a:srgbClr val="00386B"/>
                </a:solidFill>
              </a:rPr>
              <a:t>Mechanical Advantage Ratios </a:t>
            </a:r>
          </a:p>
        </p:txBody>
      </p:sp>
      <p:sp>
        <p:nvSpPr>
          <p:cNvPr id="115715" name="Rectangle 3"/>
          <p:cNvSpPr>
            <a:spLocks noGrp="1" noChangeArrowheads="1"/>
          </p:cNvSpPr>
          <p:nvPr>
            <p:ph type="body" idx="1"/>
          </p:nvPr>
        </p:nvSpPr>
        <p:spPr>
          <a:xfrm>
            <a:off x="488700" y="1104405"/>
            <a:ext cx="8275638" cy="4961432"/>
          </a:xfrm>
        </p:spPr>
        <p:txBody>
          <a:bodyPr/>
          <a:lstStyle/>
          <a:p>
            <a:pPr eaLnBrk="1" hangingPunct="1">
              <a:lnSpc>
                <a:spcPct val="90000"/>
              </a:lnSpc>
              <a:spcBef>
                <a:spcPct val="50000"/>
              </a:spcBef>
              <a:buFontTx/>
              <a:buNone/>
              <a:defRPr/>
            </a:pPr>
            <a:r>
              <a:rPr lang="en-US" b="1" dirty="0" smtClean="0">
                <a:solidFill>
                  <a:srgbClr val="FF0000"/>
                </a:solidFill>
                <a:effectLst>
                  <a:outerShdw blurRad="38100" dist="38100" dir="2700000" algn="tl">
                    <a:srgbClr val="C0C0C0"/>
                  </a:outerShdw>
                </a:effectLst>
              </a:rPr>
              <a:t>One is the magic number</a:t>
            </a:r>
          </a:p>
          <a:p>
            <a:pPr marL="0" indent="0" eaLnBrk="1" hangingPunct="1">
              <a:lnSpc>
                <a:spcPct val="90000"/>
              </a:lnSpc>
              <a:spcBef>
                <a:spcPts val="1200"/>
              </a:spcBef>
              <a:buFontTx/>
              <a:buNone/>
              <a:defRPr/>
            </a:pPr>
            <a:r>
              <a:rPr lang="en-US" sz="2600" dirty="0" smtClean="0"/>
              <a:t>If MA is </a:t>
            </a:r>
            <a:r>
              <a:rPr lang="en-US" sz="2600" b="1" dirty="0" smtClean="0"/>
              <a:t>greater</a:t>
            </a:r>
            <a:r>
              <a:rPr lang="en-US" sz="2600" dirty="0" smtClean="0"/>
              <a:t> than 1: </a:t>
            </a:r>
          </a:p>
          <a:p>
            <a:pPr marL="628650" indent="-284163" eaLnBrk="1" hangingPunct="1">
              <a:lnSpc>
                <a:spcPct val="90000"/>
              </a:lnSpc>
              <a:spcBef>
                <a:spcPts val="600"/>
              </a:spcBef>
              <a:defRPr/>
            </a:pPr>
            <a:r>
              <a:rPr lang="en-US" sz="2600" dirty="0" smtClean="0"/>
              <a:t>Proportionally </a:t>
            </a:r>
            <a:r>
              <a:rPr lang="en-US" sz="2600" b="1" dirty="0" smtClean="0"/>
              <a:t>less</a:t>
            </a:r>
            <a:r>
              <a:rPr lang="en-US" sz="2600" dirty="0" smtClean="0"/>
              <a:t> effort </a:t>
            </a:r>
            <a:r>
              <a:rPr lang="en-US" sz="2600" b="1" dirty="0" smtClean="0"/>
              <a:t>force</a:t>
            </a:r>
            <a:r>
              <a:rPr lang="en-US" sz="2600" dirty="0" smtClean="0"/>
              <a:t> is required to overcome the resistance force </a:t>
            </a:r>
          </a:p>
          <a:p>
            <a:pPr marL="628650" indent="-284163" eaLnBrk="1" hangingPunct="1">
              <a:lnSpc>
                <a:spcPct val="90000"/>
              </a:lnSpc>
              <a:spcBef>
                <a:spcPts val="600"/>
              </a:spcBef>
              <a:defRPr/>
            </a:pPr>
            <a:r>
              <a:rPr lang="en-US" sz="2600" dirty="0" smtClean="0"/>
              <a:t>Proportionally </a:t>
            </a:r>
            <a:r>
              <a:rPr lang="en-US" sz="2600" b="1" dirty="0" smtClean="0"/>
              <a:t>greater</a:t>
            </a:r>
            <a:r>
              <a:rPr lang="en-US" sz="2600" dirty="0" smtClean="0"/>
              <a:t> effort </a:t>
            </a:r>
            <a:r>
              <a:rPr lang="en-US" sz="2600" b="1" dirty="0" smtClean="0"/>
              <a:t>distance</a:t>
            </a:r>
            <a:r>
              <a:rPr lang="en-US" sz="2600" dirty="0" smtClean="0"/>
              <a:t> is required to overcome the resistance force</a:t>
            </a:r>
          </a:p>
          <a:p>
            <a:pPr eaLnBrk="1" hangingPunct="1">
              <a:lnSpc>
                <a:spcPct val="90000"/>
              </a:lnSpc>
              <a:spcBef>
                <a:spcPct val="50000"/>
              </a:spcBef>
              <a:buFontTx/>
              <a:buNone/>
              <a:defRPr/>
            </a:pPr>
            <a:r>
              <a:rPr lang="en-US" sz="2600" dirty="0" smtClean="0"/>
              <a:t>If MA is </a:t>
            </a:r>
            <a:r>
              <a:rPr lang="en-US" sz="2600" b="1" dirty="0" smtClean="0"/>
              <a:t>less</a:t>
            </a:r>
            <a:r>
              <a:rPr lang="en-US" sz="2600" dirty="0" smtClean="0"/>
              <a:t> than 1:</a:t>
            </a:r>
          </a:p>
          <a:p>
            <a:pPr marL="568325" indent="-223838" eaLnBrk="1" hangingPunct="1">
              <a:spcBef>
                <a:spcPts val="600"/>
              </a:spcBef>
              <a:defRPr/>
            </a:pPr>
            <a:r>
              <a:rPr lang="en-US" sz="2600" dirty="0" smtClean="0"/>
              <a:t>Proportionally </a:t>
            </a:r>
            <a:r>
              <a:rPr lang="en-US" sz="2600" b="1" dirty="0" smtClean="0"/>
              <a:t>greater</a:t>
            </a:r>
            <a:r>
              <a:rPr lang="en-US" sz="2600" dirty="0" smtClean="0"/>
              <a:t> effort </a:t>
            </a:r>
            <a:r>
              <a:rPr lang="en-US" sz="2600" b="1" dirty="0" smtClean="0"/>
              <a:t>force</a:t>
            </a:r>
            <a:r>
              <a:rPr lang="en-US" sz="2600" dirty="0" smtClean="0"/>
              <a:t> is required to overcome the resistance force </a:t>
            </a:r>
          </a:p>
          <a:p>
            <a:pPr marL="568325" indent="-223838" eaLnBrk="1" hangingPunct="1">
              <a:lnSpc>
                <a:spcPct val="90000"/>
              </a:lnSpc>
              <a:spcBef>
                <a:spcPts val="600"/>
              </a:spcBef>
              <a:defRPr/>
            </a:pPr>
            <a:r>
              <a:rPr lang="en-US" sz="2600" dirty="0" smtClean="0"/>
              <a:t>Proportionally </a:t>
            </a:r>
            <a:r>
              <a:rPr lang="en-US" sz="2600" b="1" dirty="0" smtClean="0"/>
              <a:t>less</a:t>
            </a:r>
            <a:r>
              <a:rPr lang="en-US" sz="2600" dirty="0" smtClean="0"/>
              <a:t> effort </a:t>
            </a:r>
            <a:r>
              <a:rPr lang="en-US" sz="2600" b="1" dirty="0" smtClean="0"/>
              <a:t>distance</a:t>
            </a:r>
            <a:r>
              <a:rPr lang="en-US" sz="2600" dirty="0" smtClean="0"/>
              <a:t> is required to overcome the resistance force</a:t>
            </a:r>
          </a:p>
        </p:txBody>
      </p:sp>
      <p:sp>
        <p:nvSpPr>
          <p:cNvPr id="115716" name="Text Box 4"/>
          <p:cNvSpPr txBox="1">
            <a:spLocks noChangeArrowheads="1"/>
          </p:cNvSpPr>
          <p:nvPr/>
        </p:nvSpPr>
        <p:spPr bwMode="auto">
          <a:xfrm>
            <a:off x="878682" y="6058150"/>
            <a:ext cx="7386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MA can never be less than or equal to zero.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a:xfrm>
            <a:off x="237500" y="178126"/>
            <a:ext cx="9144000" cy="843148"/>
          </a:xfrm>
        </p:spPr>
        <p:txBody>
          <a:bodyPr/>
          <a:lstStyle/>
          <a:p>
            <a:pPr eaLnBrk="1" hangingPunct="1"/>
            <a:r>
              <a:rPr lang="en-US" sz="4000" dirty="0" smtClean="0">
                <a:solidFill>
                  <a:srgbClr val="00386B"/>
                </a:solidFill>
              </a:rPr>
              <a:t>Ideal Mechanical Advantage (IMA)</a:t>
            </a:r>
          </a:p>
        </p:txBody>
      </p:sp>
      <p:sp>
        <p:nvSpPr>
          <p:cNvPr id="1035" name="Rectangle 3"/>
          <p:cNvSpPr>
            <a:spLocks noGrp="1" noChangeArrowheads="1"/>
          </p:cNvSpPr>
          <p:nvPr>
            <p:ph type="body" sz="half" idx="1"/>
          </p:nvPr>
        </p:nvSpPr>
        <p:spPr>
          <a:xfrm>
            <a:off x="486888" y="1101725"/>
            <a:ext cx="8277101" cy="4525963"/>
          </a:xfrm>
        </p:spPr>
        <p:txBody>
          <a:bodyPr/>
          <a:lstStyle/>
          <a:p>
            <a:pPr marL="344488" indent="-344488" eaLnBrk="1" hangingPunct="1">
              <a:spcBef>
                <a:spcPct val="50000"/>
              </a:spcBef>
            </a:pPr>
            <a:r>
              <a:rPr lang="en-US" dirty="0" smtClean="0"/>
              <a:t>Theory-based calculation </a:t>
            </a:r>
          </a:p>
          <a:p>
            <a:pPr marL="344488" indent="-344488" eaLnBrk="1" hangingPunct="1">
              <a:spcBef>
                <a:spcPts val="1200"/>
              </a:spcBef>
            </a:pPr>
            <a:r>
              <a:rPr lang="en-US" dirty="0" smtClean="0"/>
              <a:t>Friction loss is </a:t>
            </a:r>
            <a:r>
              <a:rPr lang="en-US" b="1" dirty="0" smtClean="0"/>
              <a:t>not</a:t>
            </a:r>
            <a:r>
              <a:rPr lang="en-US" dirty="0" smtClean="0"/>
              <a:t> taken into consideration</a:t>
            </a:r>
          </a:p>
          <a:p>
            <a:pPr marL="344488" indent="-344488" eaLnBrk="1" hangingPunct="1">
              <a:spcBef>
                <a:spcPts val="1200"/>
              </a:spcBef>
            </a:pPr>
            <a:r>
              <a:rPr lang="en-US" dirty="0" smtClean="0"/>
              <a:t>Ratio of </a:t>
            </a:r>
            <a:r>
              <a:rPr lang="en-US" b="1" dirty="0" smtClean="0"/>
              <a:t>distance traveled </a:t>
            </a:r>
            <a:r>
              <a:rPr lang="en-US" dirty="0" smtClean="0"/>
              <a:t>by effort and resistance force</a:t>
            </a:r>
          </a:p>
          <a:p>
            <a:pPr marL="344488" indent="-344488" eaLnBrk="1" hangingPunct="1">
              <a:spcBef>
                <a:spcPts val="1200"/>
              </a:spcBef>
            </a:pPr>
            <a:r>
              <a:rPr lang="en-US" dirty="0" smtClean="0"/>
              <a:t>Used in efficiency and safety factor design calculations</a:t>
            </a:r>
          </a:p>
        </p:txBody>
      </p:sp>
      <p:graphicFrame>
        <p:nvGraphicFramePr>
          <p:cNvPr id="1033" name="Object 9"/>
          <p:cNvGraphicFramePr>
            <a:graphicFrameLocks noGrp="1" noChangeAspect="1"/>
          </p:cNvGraphicFramePr>
          <p:nvPr>
            <p:ph sz="half" idx="2"/>
          </p:nvPr>
        </p:nvGraphicFramePr>
        <p:xfrm>
          <a:off x="3989745" y="4058853"/>
          <a:ext cx="2951083" cy="1954697"/>
        </p:xfrm>
        <a:graphic>
          <a:graphicData uri="http://schemas.openxmlformats.org/presentationml/2006/ole">
            <mc:AlternateContent xmlns:mc="http://schemas.openxmlformats.org/markup-compatibility/2006">
              <mc:Choice xmlns:v="urn:schemas-microsoft-com:vml" Requires="v">
                <p:oleObj spid="_x0000_s66565" name="Equation" r:id="rId4" imgW="672808" imgH="469696" progId="">
                  <p:embed/>
                </p:oleObj>
              </mc:Choice>
              <mc:Fallback>
                <p:oleObj name="Equation" r:id="rId4" imgW="672808" imgH="469696"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745" y="4058853"/>
                        <a:ext cx="2951083" cy="19546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Text Box 17"/>
          <p:cNvSpPr txBox="1">
            <a:spLocks noChangeArrowheads="1"/>
          </p:cNvSpPr>
          <p:nvPr/>
        </p:nvSpPr>
        <p:spPr bwMode="auto">
          <a:xfrm>
            <a:off x="520275" y="6051725"/>
            <a:ext cx="628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R </a:t>
            </a:r>
            <a:r>
              <a:rPr lang="en-US"/>
              <a:t>= Distance traveled by resistance force</a:t>
            </a:r>
          </a:p>
        </p:txBody>
      </p:sp>
      <p:sp>
        <p:nvSpPr>
          <p:cNvPr id="1037" name="Rectangle 18"/>
          <p:cNvSpPr>
            <a:spLocks noChangeArrowheads="1"/>
          </p:cNvSpPr>
          <p:nvPr/>
        </p:nvSpPr>
        <p:spPr bwMode="auto">
          <a:xfrm>
            <a:off x="520275" y="5567538"/>
            <a:ext cx="526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dirty="0"/>
              <a:t>D</a:t>
            </a:r>
            <a:r>
              <a:rPr lang="en-US" baseline="-25000" dirty="0"/>
              <a:t>E</a:t>
            </a:r>
            <a:r>
              <a:rPr lang="en-US" dirty="0"/>
              <a:t> = Distance traveled by effort force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2"/>
          <p:cNvSpPr>
            <a:spLocks noGrp="1" noChangeArrowheads="1"/>
          </p:cNvSpPr>
          <p:nvPr>
            <p:ph type="title"/>
          </p:nvPr>
        </p:nvSpPr>
        <p:spPr>
          <a:xfrm>
            <a:off x="237500" y="166255"/>
            <a:ext cx="9366250" cy="826570"/>
          </a:xfrm>
        </p:spPr>
        <p:txBody>
          <a:bodyPr/>
          <a:lstStyle/>
          <a:p>
            <a:pPr eaLnBrk="1" hangingPunct="1"/>
            <a:r>
              <a:rPr lang="en-US" sz="4000" dirty="0" smtClean="0">
                <a:solidFill>
                  <a:srgbClr val="00386B"/>
                </a:solidFill>
              </a:rPr>
              <a:t>Actual Mechanical Advantage (AMA)</a:t>
            </a:r>
          </a:p>
        </p:txBody>
      </p:sp>
      <p:sp>
        <p:nvSpPr>
          <p:cNvPr id="2059" name="Rectangle 3"/>
          <p:cNvSpPr>
            <a:spLocks noGrp="1" noChangeArrowheads="1"/>
          </p:cNvSpPr>
          <p:nvPr>
            <p:ph type="body" sz="half" idx="1"/>
          </p:nvPr>
        </p:nvSpPr>
        <p:spPr>
          <a:xfrm>
            <a:off x="444500" y="1092530"/>
            <a:ext cx="8450118" cy="2636508"/>
          </a:xfrm>
        </p:spPr>
        <p:txBody>
          <a:bodyPr/>
          <a:lstStyle/>
          <a:p>
            <a:pPr marL="344488" indent="-344488" eaLnBrk="1" hangingPunct="1">
              <a:spcBef>
                <a:spcPct val="50000"/>
              </a:spcBef>
            </a:pPr>
            <a:r>
              <a:rPr lang="en-US" dirty="0" smtClean="0"/>
              <a:t>Inquiry-based calculation</a:t>
            </a:r>
          </a:p>
          <a:p>
            <a:pPr marL="344488" indent="-344488" eaLnBrk="1" hangingPunct="1">
              <a:spcBef>
                <a:spcPts val="1200"/>
              </a:spcBef>
            </a:pPr>
            <a:r>
              <a:rPr lang="en-US" dirty="0" smtClean="0"/>
              <a:t>Frictional losses </a:t>
            </a:r>
            <a:r>
              <a:rPr lang="en-US" b="1" dirty="0" smtClean="0"/>
              <a:t>are</a:t>
            </a:r>
            <a:r>
              <a:rPr lang="en-US" dirty="0" smtClean="0"/>
              <a:t> taken into consideration</a:t>
            </a:r>
          </a:p>
          <a:p>
            <a:pPr marL="344488" indent="-344488" eaLnBrk="1" hangingPunct="1">
              <a:spcBef>
                <a:spcPts val="1200"/>
              </a:spcBef>
            </a:pPr>
            <a:r>
              <a:rPr lang="en-US" dirty="0" smtClean="0"/>
              <a:t>Used in efficiency calculations</a:t>
            </a:r>
          </a:p>
          <a:p>
            <a:pPr marL="344488" indent="-344488" eaLnBrk="1" hangingPunct="1">
              <a:spcBef>
                <a:spcPts val="1200"/>
              </a:spcBef>
            </a:pPr>
            <a:r>
              <a:rPr lang="en-US" dirty="0" smtClean="0"/>
              <a:t>Ratio of </a:t>
            </a:r>
            <a:r>
              <a:rPr lang="en-US" b="1" dirty="0" smtClean="0"/>
              <a:t>force magnitudes</a:t>
            </a:r>
            <a:endParaRPr lang="en-US" dirty="0" smtClean="0"/>
          </a:p>
        </p:txBody>
      </p:sp>
      <p:sp>
        <p:nvSpPr>
          <p:cNvPr id="2060" name="Rectangle 5"/>
          <p:cNvSpPr>
            <a:spLocks noChangeArrowheads="1"/>
          </p:cNvSpPr>
          <p:nvPr/>
        </p:nvSpPr>
        <p:spPr bwMode="auto">
          <a:xfrm>
            <a:off x="801388" y="5707563"/>
            <a:ext cx="415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dirty="0"/>
              <a:t>F</a:t>
            </a:r>
            <a:r>
              <a:rPr lang="en-US" baseline="-25000" dirty="0"/>
              <a:t>E</a:t>
            </a:r>
            <a:r>
              <a:rPr lang="en-US" dirty="0"/>
              <a:t> = Magnitude of effort force</a:t>
            </a:r>
          </a:p>
        </p:txBody>
      </p:sp>
      <p:graphicFrame>
        <p:nvGraphicFramePr>
          <p:cNvPr id="2057" name="Object 9"/>
          <p:cNvGraphicFramePr>
            <a:graphicFrameLocks noGrp="1" noChangeAspect="1"/>
          </p:cNvGraphicFramePr>
          <p:nvPr>
            <p:ph sz="half" idx="2"/>
          </p:nvPr>
        </p:nvGraphicFramePr>
        <p:xfrm>
          <a:off x="4472392" y="3747612"/>
          <a:ext cx="3006377" cy="1986677"/>
        </p:xfrm>
        <a:graphic>
          <a:graphicData uri="http://schemas.openxmlformats.org/presentationml/2006/ole">
            <mc:AlternateContent xmlns:mc="http://schemas.openxmlformats.org/markup-compatibility/2006">
              <mc:Choice xmlns:v="urn:schemas-microsoft-com:vml" Requires="v">
                <p:oleObj spid="_x0000_s67589" name="Equation" r:id="rId4" imgW="710891" imgH="469696" progId="">
                  <p:embed/>
                </p:oleObj>
              </mc:Choice>
              <mc:Fallback>
                <p:oleObj name="Equation" r:id="rId4" imgW="710891" imgH="469696"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392" y="3747612"/>
                        <a:ext cx="3006377" cy="19866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Rectangle 8"/>
          <p:cNvSpPr>
            <a:spLocks noChangeArrowheads="1"/>
          </p:cNvSpPr>
          <p:nvPr/>
        </p:nvSpPr>
        <p:spPr bwMode="auto">
          <a:xfrm>
            <a:off x="801388" y="5200200"/>
            <a:ext cx="511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dirty="0"/>
              <a:t>F</a:t>
            </a:r>
            <a:r>
              <a:rPr lang="en-US" baseline="-25000" dirty="0"/>
              <a:t>R</a:t>
            </a:r>
            <a:r>
              <a:rPr lang="en-US" dirty="0"/>
              <a:t> = Magnitude of resistance force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533400" y="1151905"/>
            <a:ext cx="8052460" cy="2308324"/>
          </a:xfrm>
          <a:prstGeom prst="rect">
            <a:avLst/>
          </a:prstGeom>
          <a:noFill/>
          <a:ln w="9525">
            <a:noFill/>
            <a:miter lim="800000"/>
            <a:headEnd/>
            <a:tailEnd/>
          </a:ln>
        </p:spPr>
        <p:txBody>
          <a:bodyPr wrap="square">
            <a:spAutoFit/>
          </a:bodyPr>
          <a:lstStyle/>
          <a:p>
            <a:pPr>
              <a:spcBef>
                <a:spcPct val="50000"/>
              </a:spcBef>
            </a:pPr>
            <a:r>
              <a:rPr lang="en-US" sz="3200" dirty="0"/>
              <a:t>A flat surface set at an angle or incline with no moving parts</a:t>
            </a:r>
          </a:p>
          <a:p>
            <a:pPr>
              <a:spcBef>
                <a:spcPct val="50000"/>
              </a:spcBef>
            </a:pPr>
            <a:r>
              <a:rPr lang="en-US" sz="3200" dirty="0">
                <a:cs typeface="Arial" charset="0"/>
              </a:rPr>
              <a:t>Able to lift objects by pushing or pulling the load</a:t>
            </a:r>
          </a:p>
        </p:txBody>
      </p:sp>
      <p:sp>
        <p:nvSpPr>
          <p:cNvPr id="50178" name="Rectangle 4"/>
          <p:cNvSpPr>
            <a:spLocks noGrp="1" noChangeArrowheads="1"/>
          </p:cNvSpPr>
          <p:nvPr>
            <p:ph type="title"/>
          </p:nvPr>
        </p:nvSpPr>
        <p:spPr>
          <a:xfrm>
            <a:off x="237500" y="178125"/>
            <a:ext cx="4095750" cy="838200"/>
          </a:xfrm>
        </p:spPr>
        <p:txBody>
          <a:bodyPr/>
          <a:lstStyle/>
          <a:p>
            <a:pPr eaLnBrk="1" hangingPunct="1"/>
            <a:r>
              <a:rPr lang="en-US" sz="4000" dirty="0" smtClean="0">
                <a:solidFill>
                  <a:srgbClr val="00386B"/>
                </a:solidFill>
              </a:rPr>
              <a:t>Inclined Plane</a:t>
            </a:r>
          </a:p>
        </p:txBody>
      </p:sp>
      <p:pic>
        <p:nvPicPr>
          <p:cNvPr id="50179" name="Picture 13"/>
          <p:cNvPicPr>
            <a:picLocks noChangeAspect="1" noChangeArrowheads="1"/>
          </p:cNvPicPr>
          <p:nvPr/>
        </p:nvPicPr>
        <p:blipFill>
          <a:blip r:embed="rId3" cstate="print"/>
          <a:srcRect/>
          <a:stretch>
            <a:fillRect/>
          </a:stretch>
        </p:blipFill>
        <p:spPr bwMode="auto">
          <a:xfrm>
            <a:off x="4946688" y="3134179"/>
            <a:ext cx="3841052" cy="2815781"/>
          </a:xfrm>
          <a:prstGeom prst="rect">
            <a:avLst/>
          </a:prstGeom>
          <a:noFill/>
          <a:ln w="9525">
            <a:noFill/>
            <a:miter lim="800000"/>
            <a:headEnd/>
            <a:tailEnd/>
          </a:ln>
        </p:spPr>
      </p:pic>
      <p:pic>
        <p:nvPicPr>
          <p:cNvPr id="50180" name="Picture 19" descr="RAMP2"/>
          <p:cNvPicPr>
            <a:picLocks noChangeAspect="1" noChangeArrowheads="1" noCrop="1"/>
          </p:cNvPicPr>
          <p:nvPr/>
        </p:nvPicPr>
        <p:blipFill>
          <a:blip r:embed="rId4" cstate="print"/>
          <a:srcRect/>
          <a:stretch>
            <a:fillRect/>
          </a:stretch>
        </p:blipFill>
        <p:spPr bwMode="auto">
          <a:xfrm>
            <a:off x="230604" y="3469148"/>
            <a:ext cx="438150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92" name="Picture 8" descr="InclinedPlane2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66843" y="161925"/>
            <a:ext cx="3578225" cy="2317750"/>
          </a:xfrm>
          <a:prstGeom prst="rect">
            <a:avLst/>
          </a:prstGeom>
          <a:noFill/>
          <a:ln w="9525">
            <a:noFill/>
            <a:miter lim="800000"/>
            <a:headEnd/>
            <a:tailEnd/>
          </a:ln>
        </p:spPr>
      </p:pic>
      <p:graphicFrame>
        <p:nvGraphicFramePr>
          <p:cNvPr id="3090" name="Object 18"/>
          <p:cNvGraphicFramePr>
            <a:graphicFrameLocks noChangeAspect="1"/>
          </p:cNvGraphicFramePr>
          <p:nvPr/>
        </p:nvGraphicFramePr>
        <p:xfrm>
          <a:off x="1476100" y="1036907"/>
          <a:ext cx="2061607" cy="1438751"/>
        </p:xfrm>
        <a:graphic>
          <a:graphicData uri="http://schemas.openxmlformats.org/presentationml/2006/ole">
            <mc:AlternateContent xmlns:mc="http://schemas.openxmlformats.org/markup-compatibility/2006">
              <mc:Choice xmlns:v="urn:schemas-microsoft-com:vml" Requires="v">
                <p:oleObj spid="_x0000_s3108" name="Equation" r:id="rId5" imgW="672808" imgH="469696" progId="">
                  <p:embed/>
                </p:oleObj>
              </mc:Choice>
              <mc:Fallback>
                <p:oleObj name="Equation" r:id="rId5" imgW="672808" imgH="469696" progId="">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100" y="1036907"/>
                        <a:ext cx="2061607" cy="143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4" name="Text Box 10"/>
          <p:cNvSpPr txBox="1">
            <a:spLocks noChangeArrowheads="1"/>
          </p:cNvSpPr>
          <p:nvPr/>
        </p:nvSpPr>
        <p:spPr bwMode="auto">
          <a:xfrm>
            <a:off x="578175" y="2621261"/>
            <a:ext cx="7713663" cy="519112"/>
          </a:xfrm>
          <a:prstGeom prst="rect">
            <a:avLst/>
          </a:prstGeom>
          <a:noFill/>
          <a:ln w="9525">
            <a:noFill/>
            <a:miter lim="800000"/>
            <a:headEnd/>
            <a:tailEnd/>
          </a:ln>
        </p:spPr>
        <p:txBody>
          <a:bodyPr>
            <a:spAutoFit/>
          </a:bodyPr>
          <a:lstStyle/>
          <a:p>
            <a:pPr>
              <a:spcBef>
                <a:spcPct val="50000"/>
              </a:spcBef>
            </a:pPr>
            <a:r>
              <a:rPr lang="en-US" sz="2800" dirty="0"/>
              <a:t>D</a:t>
            </a:r>
            <a:r>
              <a:rPr lang="en-US" sz="2800" baseline="-25000" dirty="0"/>
              <a:t>E</a:t>
            </a:r>
            <a:r>
              <a:rPr lang="en-US" sz="2800" dirty="0"/>
              <a:t> = Distance traveled by the effort = L</a:t>
            </a:r>
          </a:p>
        </p:txBody>
      </p:sp>
      <p:sp>
        <p:nvSpPr>
          <p:cNvPr id="67595" name="Rectangle 11"/>
          <p:cNvSpPr>
            <a:spLocks noChangeArrowheads="1"/>
          </p:cNvSpPr>
          <p:nvPr/>
        </p:nvSpPr>
        <p:spPr bwMode="auto">
          <a:xfrm>
            <a:off x="578175" y="3170568"/>
            <a:ext cx="8197850" cy="519113"/>
          </a:xfrm>
          <a:prstGeom prst="rect">
            <a:avLst/>
          </a:prstGeom>
          <a:noFill/>
          <a:ln w="9525">
            <a:noFill/>
            <a:miter lim="800000"/>
            <a:headEnd/>
            <a:tailEnd/>
          </a:ln>
        </p:spPr>
        <p:txBody>
          <a:bodyPr>
            <a:spAutoFit/>
          </a:bodyPr>
          <a:lstStyle/>
          <a:p>
            <a:pPr>
              <a:spcBef>
                <a:spcPct val="50000"/>
              </a:spcBef>
            </a:pPr>
            <a:r>
              <a:rPr lang="en-US" sz="2800" dirty="0"/>
              <a:t>D</a:t>
            </a:r>
            <a:r>
              <a:rPr lang="en-US" sz="2800" baseline="-25000" dirty="0"/>
              <a:t>R</a:t>
            </a:r>
            <a:r>
              <a:rPr lang="en-US" sz="2800" dirty="0"/>
              <a:t> = Distance traveled by the resistance = H</a:t>
            </a:r>
          </a:p>
        </p:txBody>
      </p:sp>
      <p:sp>
        <p:nvSpPr>
          <p:cNvPr id="67596" name="Text Box 12"/>
          <p:cNvSpPr txBox="1">
            <a:spLocks noChangeArrowheads="1"/>
          </p:cNvSpPr>
          <p:nvPr/>
        </p:nvSpPr>
        <p:spPr bwMode="auto">
          <a:xfrm>
            <a:off x="578175" y="5103301"/>
            <a:ext cx="8126413" cy="519112"/>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What is the IMA of the inclined plane above?</a:t>
            </a:r>
          </a:p>
        </p:txBody>
      </p:sp>
      <p:graphicFrame>
        <p:nvGraphicFramePr>
          <p:cNvPr id="67597" name="Object 19"/>
          <p:cNvGraphicFramePr>
            <a:graphicFrameLocks noChangeAspect="1"/>
          </p:cNvGraphicFramePr>
          <p:nvPr/>
        </p:nvGraphicFramePr>
        <p:xfrm>
          <a:off x="2834640" y="3796157"/>
          <a:ext cx="3474720" cy="1221509"/>
        </p:xfrm>
        <a:graphic>
          <a:graphicData uri="http://schemas.openxmlformats.org/presentationml/2006/ole">
            <mc:AlternateContent xmlns:mc="http://schemas.openxmlformats.org/markup-compatibility/2006">
              <mc:Choice xmlns:v="urn:schemas-microsoft-com:vml" Requires="v">
                <p:oleObj spid="_x0000_s3109" name="Equation" r:id="rId7" imgW="1117115" imgH="393529" progId="">
                  <p:embed/>
                </p:oleObj>
              </mc:Choice>
              <mc:Fallback>
                <p:oleObj name="Equation" r:id="rId7" imgW="1117115" imgH="393529" progId="">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4640" y="3796157"/>
                        <a:ext cx="3474720" cy="1221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6" name="Text Box 14"/>
          <p:cNvSpPr txBox="1">
            <a:spLocks noChangeArrowheads="1"/>
          </p:cNvSpPr>
          <p:nvPr/>
        </p:nvSpPr>
        <p:spPr bwMode="auto">
          <a:xfrm>
            <a:off x="7840164" y="1394853"/>
            <a:ext cx="857250" cy="366713"/>
          </a:xfrm>
          <a:prstGeom prst="rect">
            <a:avLst/>
          </a:prstGeom>
          <a:noFill/>
          <a:ln w="9525">
            <a:noFill/>
            <a:miter lim="800000"/>
            <a:headEnd/>
            <a:tailEnd/>
          </a:ln>
        </p:spPr>
        <p:txBody>
          <a:bodyPr>
            <a:spAutoFit/>
          </a:bodyPr>
          <a:lstStyle/>
          <a:p>
            <a:pPr>
              <a:spcBef>
                <a:spcPct val="50000"/>
              </a:spcBef>
            </a:pPr>
            <a:r>
              <a:rPr lang="en-US" sz="1800" dirty="0">
                <a:solidFill>
                  <a:srgbClr val="FF0000"/>
                </a:solidFill>
              </a:rPr>
              <a:t>4.0 ft</a:t>
            </a:r>
          </a:p>
        </p:txBody>
      </p:sp>
      <p:sp>
        <p:nvSpPr>
          <p:cNvPr id="3097" name="Text Box 15"/>
          <p:cNvSpPr txBox="1">
            <a:spLocks noChangeArrowheads="1"/>
          </p:cNvSpPr>
          <p:nvPr/>
        </p:nvSpPr>
        <p:spPr bwMode="auto">
          <a:xfrm rot="19756569">
            <a:off x="4838202" y="864857"/>
            <a:ext cx="879475" cy="366713"/>
          </a:xfrm>
          <a:prstGeom prst="rect">
            <a:avLst/>
          </a:prstGeom>
          <a:noFill/>
          <a:ln w="9525">
            <a:noFill/>
            <a:miter lim="800000"/>
            <a:headEnd/>
            <a:tailEnd/>
          </a:ln>
        </p:spPr>
        <p:txBody>
          <a:bodyPr>
            <a:spAutoFit/>
          </a:bodyPr>
          <a:lstStyle/>
          <a:p>
            <a:pPr>
              <a:spcBef>
                <a:spcPct val="50000"/>
              </a:spcBef>
            </a:pPr>
            <a:r>
              <a:rPr lang="en-US" sz="1800" dirty="0">
                <a:solidFill>
                  <a:srgbClr val="FF0000"/>
                </a:solidFill>
              </a:rPr>
              <a:t>15.0 ft</a:t>
            </a:r>
          </a:p>
        </p:txBody>
      </p:sp>
      <p:sp>
        <p:nvSpPr>
          <p:cNvPr id="67600" name="Text Box 16"/>
          <p:cNvSpPr txBox="1">
            <a:spLocks noChangeArrowheads="1"/>
          </p:cNvSpPr>
          <p:nvPr/>
        </p:nvSpPr>
        <p:spPr bwMode="auto">
          <a:xfrm>
            <a:off x="1655763" y="5665788"/>
            <a:ext cx="5832475" cy="519112"/>
          </a:xfrm>
          <a:prstGeom prst="rect">
            <a:avLst/>
          </a:prstGeom>
          <a:noFill/>
          <a:ln w="9525">
            <a:noFill/>
            <a:miter lim="800000"/>
            <a:headEnd/>
            <a:tailEnd/>
          </a:ln>
        </p:spPr>
        <p:txBody>
          <a:bodyPr>
            <a:spAutoFit/>
          </a:bodyPr>
          <a:lstStyle/>
          <a:p>
            <a:pPr>
              <a:spcBef>
                <a:spcPct val="50000"/>
              </a:spcBef>
            </a:pPr>
            <a:r>
              <a:rPr lang="en-US" sz="2800" dirty="0">
                <a:solidFill>
                  <a:srgbClr val="0000FF"/>
                </a:solidFill>
              </a:rPr>
              <a:t>IMA = 15.0 ft / 4.0 ft = 3.75 = </a:t>
            </a:r>
            <a:r>
              <a:rPr lang="en-US" sz="2800" b="1" dirty="0">
                <a:solidFill>
                  <a:srgbClr val="0000FF"/>
                </a:solidFill>
              </a:rPr>
              <a:t>3.8:1</a:t>
            </a:r>
          </a:p>
        </p:txBody>
      </p:sp>
      <p:sp>
        <p:nvSpPr>
          <p:cNvPr id="3099" name="Rectangle 17"/>
          <p:cNvSpPr>
            <a:spLocks noGrp="1" noChangeArrowheads="1"/>
          </p:cNvSpPr>
          <p:nvPr>
            <p:ph type="title" idx="4294967295"/>
          </p:nvPr>
        </p:nvSpPr>
        <p:spPr>
          <a:xfrm>
            <a:off x="237500" y="178125"/>
            <a:ext cx="4962525" cy="819150"/>
          </a:xfrm>
        </p:spPr>
        <p:txBody>
          <a:bodyPr/>
          <a:lstStyle/>
          <a:p>
            <a:pPr eaLnBrk="1" hangingPunct="1"/>
            <a:r>
              <a:rPr lang="en-US" sz="4000" dirty="0" smtClean="0">
                <a:solidFill>
                  <a:srgbClr val="00386B"/>
                </a:solidFill>
              </a:rPr>
              <a:t>Inclined Plane IMA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p:bldP spid="67595" grpId="0"/>
      <p:bldP spid="67596" grpId="0"/>
      <p:bldP spid="6760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imple Machines-&amp;quot;&quot;/&gt;&lt;property id=&quot;20307&quot; value=&quot;342&quot;/&gt;&lt;/object&gt;&lt;object type=&quot;3&quot; unique_id=&quot;10005&quot;&gt;&lt;property id=&quot;20148&quot; value=&quot;5&quot;/&gt;&lt;property id=&quot;20300&quot; value=&quot;Slide 2&quot;/&gt;&lt;property id=&quot;20307&quot; value=&quot;306&quot;/&gt;&lt;/object&gt;&lt;object type=&quot;3&quot; unique_id=&quot;10006&quot;&gt;&lt;property id=&quot;20148&quot; value=&quot;5&quot;/&gt;&lt;property id=&quot;20300&quot; value=&quot;Slide 3 - &amp;quot;Mechanical Advantage&amp;quot;&quot;/&gt;&lt;property id=&quot;20307&quot; value=&quot;294&quot;/&gt;&lt;/object&gt;&lt;object type=&quot;3&quot; unique_id=&quot;10007&quot;&gt;&lt;property id=&quot;20148&quot; value=&quot;5&quot;/&gt;&lt;property id=&quot;20300&quot; value=&quot;Slide 4 - &amp;quot;Mechanical Advantage Example&amp;quot;&quot;/&gt;&lt;property id=&quot;20307&quot; value=&quot;305&quot;/&gt;&lt;/object&gt;&lt;object type=&quot;3&quot; unique_id=&quot;10008&quot;&gt;&lt;property id=&quot;20148&quot; value=&quot;5&quot;/&gt;&lt;property id=&quot;20300&quot; value=&quot;Slide 5 - &amp;quot;Mechanical Advantage Ratios &amp;quot;&quot;/&gt;&lt;property id=&quot;20307&quot; value=&quot;304&quot;/&gt;&lt;/object&gt;&lt;object type=&quot;3&quot; unique_id=&quot;10009&quot;&gt;&lt;property id=&quot;20148&quot; value=&quot;5&quot;/&gt;&lt;property id=&quot;20300&quot; value=&quot;Slide 6 - &amp;quot;Ideal Mechanical Advantage (IMA)&amp;quot;&quot;/&gt;&lt;property id=&quot;20307&quot; value=&quot;295&quot;/&gt;&lt;/object&gt;&lt;object type=&quot;3&quot; unique_id=&quot;10010&quot;&gt;&lt;property id=&quot;20148&quot; value=&quot;5&quot;/&gt;&lt;property id=&quot;20300&quot; value=&quot;Slide 7 - &amp;quot;Actual Mechanical Advantage (AMA)&amp;quot;&quot;/&gt;&lt;property id=&quot;20307&quot; value=&quot;302&quot;/&gt;&lt;/object&gt;&lt;object type=&quot;3&quot; unique_id=&quot;10011&quot;&gt;&lt;property id=&quot;20148&quot; value=&quot;5&quot;/&gt;&lt;property id=&quot;20300&quot; value=&quot;Slide 8 - &amp;quot;Inclined Plane&amp;quot;&quot;/&gt;&lt;property id=&quot;20307&quot; value=&quot;270&quot;/&gt;&lt;/object&gt;&lt;object type=&quot;3&quot; unique_id=&quot;10012&quot;&gt;&lt;property id=&quot;20148&quot; value=&quot;5&quot;/&gt;&lt;property id=&quot;20300&quot; value=&quot;Slide 9 - &amp;quot;Inclined Plane IMA&amp;quot;&quot;/&gt;&lt;property id=&quot;20307&quot; value=&quot;287&quot;/&gt;&lt;/object&gt;&lt;object type=&quot;3&quot; unique_id=&quot;10013&quot;&gt;&lt;property id=&quot;20148&quot; value=&quot;5&quot;/&gt;&lt;property id=&quot;20300&quot; value=&quot;Slide 10 - &amp;quot;Inclined Plane AMA&amp;quot;&quot;/&gt;&lt;property id=&quot;20307&quot; value=&quot;336&quot;/&gt;&lt;/object&gt;&lt;object type=&quot;3&quot; unique_id=&quot;10014&quot;&gt;&lt;property id=&quot;20148&quot; value=&quot;5&quot;/&gt;&lt;property id=&quot;20300&quot; value=&quot;Slide 11 - &amp;quot;Wedge&amp;quot;&quot;/&gt;&lt;property id=&quot;20307&quot; value=&quot;272&quot;/&gt;&lt;/object&gt;&lt;object type=&quot;3&quot; unique_id=&quot;10015&quot;&gt;&lt;property id=&quot;20148&quot; value=&quot;5&quot;/&gt;&lt;property id=&quot;20300&quot; value=&quot;Slide 12 - &amp;quot;Wedge IMA&amp;quot;&quot;/&gt;&lt;property id=&quot;20307&quot; value=&quot;289&quot;/&gt;&lt;/object&gt;&lt;object type=&quot;3&quot; unique_id=&quot;10016&quot;&gt;&lt;property id=&quot;20148&quot; value=&quot;5&quot;/&gt;&lt;property id=&quot;20300&quot; value=&quot;Slide 13 - &amp;quot;Wedge AMA&amp;quot;&quot;/&gt;&lt;property id=&quot;20307&quot; value=&quot;337&quot;/&gt;&lt;/object&gt;&lt;object type=&quot;3&quot; unique_id=&quot;10017&quot;&gt;&lt;property id=&quot;20148&quot; value=&quot;5&quot;/&gt;&lt;property id=&quot;20300&quot; value=&quot;Slide 14 - &amp;quot;Screw&amp;quot;&quot;/&gt;&lt;property id=&quot;20307&quot; value=&quot;274&quot;/&gt;&lt;/object&gt;&lt;object type=&quot;3&quot; unique_id=&quot;10018&quot;&gt;&lt;property id=&quot;20148&quot; value=&quot;5&quot;/&gt;&lt;property id=&quot;20300&quot; value=&quot;Slide 15 - &amp;quot;Screw Identification&amp;quot;&quot;/&gt;&lt;property id=&quot;20307&quot; value=&quot;332&quot;/&gt;&lt;/object&gt;&lt;object type=&quot;3&quot; unique_id=&quot;10019&quot;&gt;&lt;property id=&quot;20148&quot; value=&quot;5&quot;/&gt;&lt;property id=&quot;20300&quot; value=&quot;Slide 16 - &amp;quot;Screw IMA&amp;quot;&quot;/&gt;&lt;property id=&quot;20307&quot; value=&quot;334&quot;/&gt;&lt;/object&gt;&lt;object type=&quot;3&quot; unique_id=&quot;10020&quot;&gt;&lt;property id=&quot;20148&quot; value=&quot;5&quot;/&gt;&lt;property id=&quot;20300&quot; value=&quot;Slide 17 - &amp;quot;Screw AMA&amp;quot;&quot;/&gt;&lt;property id=&quot;20307&quot; value=&quot;335&quot;/&gt;&lt;/object&gt;&lt;object type=&quot;3&quot; unique_id=&quot;10021&quot;&gt;&lt;property id=&quot;20148&quot; value=&quot;5&quot;/&gt;&lt;property id=&quot;20300&quot; value=&quot;Slide 18 - &amp;quot;Compound Machines&amp;quot;&quot;/&gt;&lt;property id=&quot;20307&quot; value=&quot;341&quot;/&gt;&lt;/object&gt;&lt;object type=&quot;3&quot; unique_id=&quot;10022&quot;&gt;&lt;property id=&quot;20148&quot; value=&quot;5&quot;/&gt;&lt;property id=&quot;20300&quot; value=&quot;Slide 19 - &amp;quot;Image Resources&amp;quot;&quot;/&gt;&lt;property id=&quot;20307&quot; value=&quot;299&quot;/&gt;&lt;/objec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4340</TotalTime>
  <Words>916</Words>
  <Application>Microsoft Office PowerPoint</Application>
  <PresentationFormat>On-screen Show (4:3)</PresentationFormat>
  <Paragraphs>149</Paragraphs>
  <Slides>19</Slides>
  <Notes>18</Notes>
  <HiddenSlides>0</HiddenSlides>
  <MMClips>0</MMClips>
  <ScaleCrop>false</ScaleCrop>
  <HeadingPairs>
    <vt:vector size="8" baseType="variant">
      <vt:variant>
        <vt:lpstr>Fonts Used</vt:lpstr>
      </vt:variant>
      <vt:variant>
        <vt:i4>1</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25" baseType="lpstr">
      <vt:lpstr>Arial</vt:lpstr>
      <vt:lpstr>Curriculum</vt:lpstr>
      <vt:lpstr>1_Custom Design</vt:lpstr>
      <vt:lpstr>CurriculumTemplate</vt:lpstr>
      <vt:lpstr>2_Custom Design</vt:lpstr>
      <vt:lpstr>Equation</vt:lpstr>
      <vt:lpstr>PowerPoint Presentation</vt:lpstr>
      <vt:lpstr>The Six Simple Machines</vt:lpstr>
      <vt:lpstr>Mechanical Advantage (MA)</vt:lpstr>
      <vt:lpstr>Mechanical Advantage Example</vt:lpstr>
      <vt:lpstr>Mechanical Advantage Ratios </vt:lpstr>
      <vt:lpstr>Ideal Mechanical Advantage (IMA)</vt:lpstr>
      <vt:lpstr>Actual Mechanical Advantage (AMA)</vt:lpstr>
      <vt:lpstr>Inclined Plane</vt:lpstr>
      <vt:lpstr>Inclined Plane IMA</vt:lpstr>
      <vt:lpstr>Inclined Plane AMA</vt:lpstr>
      <vt:lpstr>Wedge</vt:lpstr>
      <vt:lpstr>Wedge IMA</vt:lpstr>
      <vt:lpstr>Wedge AMA</vt:lpstr>
      <vt:lpstr>Screw</vt:lpstr>
      <vt:lpstr>Screw Identification</vt:lpstr>
      <vt:lpstr>Screw IMA</vt:lpstr>
      <vt:lpstr>Screw AMA</vt:lpstr>
      <vt:lpstr>Compound Machines</vt:lpstr>
      <vt:lpstr>Image Resources</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1.1.1 Simple Machines Inclined Plane Wedge and Screw</dc:title>
  <dc:subject>PoE - Unit 1</dc:subject>
  <dc:creator>PLTW</dc:creator>
  <cp:lastModifiedBy>sysop-sa</cp:lastModifiedBy>
  <cp:revision>217</cp:revision>
  <dcterms:created xsi:type="dcterms:W3CDTF">2008-01-16T18:56:46Z</dcterms:created>
  <dcterms:modified xsi:type="dcterms:W3CDTF">2015-12-16T16:23:13Z</dcterms:modified>
</cp:coreProperties>
</file>