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tiff" ContentType="image/tiff"/>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Layouts/slideLayout2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omments/comment1.xml" ContentType="application/vnd.openxmlformats-officedocument.presentationml.comment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 id="2147483723" r:id="rId3"/>
    <p:sldMasterId id="2147483725" r:id="rId4"/>
  </p:sldMasterIdLst>
  <p:notesMasterIdLst>
    <p:notesMasterId r:id="rId40"/>
  </p:notesMasterIdLst>
  <p:handoutMasterIdLst>
    <p:handoutMasterId r:id="rId41"/>
  </p:handoutMasterIdLst>
  <p:sldIdLst>
    <p:sldId id="348" r:id="rId5"/>
    <p:sldId id="303" r:id="rId6"/>
    <p:sldId id="306" r:id="rId7"/>
    <p:sldId id="294" r:id="rId8"/>
    <p:sldId id="305" r:id="rId9"/>
    <p:sldId id="340" r:id="rId10"/>
    <p:sldId id="341" r:id="rId11"/>
    <p:sldId id="304" r:id="rId12"/>
    <p:sldId id="295" r:id="rId13"/>
    <p:sldId id="302" r:id="rId14"/>
    <p:sldId id="300" r:id="rId15"/>
    <p:sldId id="301" r:id="rId16"/>
    <p:sldId id="259" r:id="rId17"/>
    <p:sldId id="281" r:id="rId18"/>
    <p:sldId id="320" r:id="rId19"/>
    <p:sldId id="321" r:id="rId20"/>
    <p:sldId id="322" r:id="rId21"/>
    <p:sldId id="323" r:id="rId22"/>
    <p:sldId id="339" r:id="rId23"/>
    <p:sldId id="324" r:id="rId24"/>
    <p:sldId id="316" r:id="rId25"/>
    <p:sldId id="317" r:id="rId26"/>
    <p:sldId id="325" r:id="rId27"/>
    <p:sldId id="326" r:id="rId28"/>
    <p:sldId id="327" r:id="rId29"/>
    <p:sldId id="328" r:id="rId30"/>
    <p:sldId id="329" r:id="rId31"/>
    <p:sldId id="330" r:id="rId32"/>
    <p:sldId id="331" r:id="rId33"/>
    <p:sldId id="346" r:id="rId34"/>
    <p:sldId id="347" r:id="rId35"/>
    <p:sldId id="338" r:id="rId36"/>
    <p:sldId id="344" r:id="rId37"/>
    <p:sldId id="345" r:id="rId38"/>
    <p:sldId id="299" r:id="rId39"/>
  </p:sldIdLst>
  <p:sldSz cx="9144000" cy="6858000" type="screen4x3"/>
  <p:notesSz cx="7086600" cy="9372600"/>
  <p:custDataLst>
    <p:tags r:id="rId42"/>
  </p:custDataLst>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52">
          <p15:clr>
            <a:srgbClr val="A4A3A4"/>
          </p15:clr>
        </p15:guide>
        <p15:guide id="2" pos="223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liot Mork" initials="EM" lastIdx="4" clrIdx="0"/>
  <p:cmAuthor id="1" name="Owner" initials="PR"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86B"/>
    <a:srgbClr val="FF3300"/>
    <a:srgbClr val="3366FF"/>
    <a:srgbClr val="FF00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17" autoAdjust="0"/>
    <p:restoredTop sz="82194" autoAdjust="0"/>
  </p:normalViewPr>
  <p:slideViewPr>
    <p:cSldViewPr snapToGrid="0">
      <p:cViewPr>
        <p:scale>
          <a:sx n="81" d="100"/>
          <a:sy n="81" d="100"/>
        </p:scale>
        <p:origin x="-1122" y="1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514"/>
    </p:cViewPr>
  </p:sorterViewPr>
  <p:notesViewPr>
    <p:cSldViewPr snapToGrid="0">
      <p:cViewPr varScale="1">
        <p:scale>
          <a:sx n="102" d="100"/>
          <a:sy n="102" d="100"/>
        </p:scale>
        <p:origin x="-720" y="-84"/>
      </p:cViewPr>
      <p:guideLst>
        <p:guide orient="horz" pos="2952"/>
        <p:guide pos="223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gs" Target="tags/tag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4-11-18T09:34:50.713" idx="4">
    <p:pos x="10" y="10"/>
    <p:text>Font change</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 Id="rId4" Type="http://schemas.openxmlformats.org/officeDocument/2006/relationships/image" Target="../media/image26.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image" Target="../media/image53.wmf"/><Relationship Id="rId4" Type="http://schemas.openxmlformats.org/officeDocument/2006/relationships/image" Target="../media/image5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70860" cy="468630"/>
          </a:xfrm>
          <a:prstGeom prst="rect">
            <a:avLst/>
          </a:prstGeom>
          <a:noFill/>
          <a:ln w="9525">
            <a:noFill/>
            <a:miter lim="800000"/>
            <a:headEnd/>
            <a:tailEnd/>
          </a:ln>
          <a:effectLst/>
        </p:spPr>
        <p:txBody>
          <a:bodyPr vert="horz" wrap="square" lIns="94046" tIns="47023" rIns="94046" bIns="47023" numCol="1" anchor="t" anchorCtr="0" compatLnSpc="1">
            <a:prstTxWarp prst="textNoShape">
              <a:avLst/>
            </a:prstTxWarp>
          </a:bodyPr>
          <a:lstStyle>
            <a:lvl1pPr>
              <a:defRPr sz="1200"/>
            </a:lvl1pPr>
          </a:lstStyle>
          <a:p>
            <a:pPr>
              <a:defRPr/>
            </a:pPr>
            <a:r>
              <a:rPr lang="en-US"/>
              <a:t>Simple Machines</a:t>
            </a:r>
          </a:p>
        </p:txBody>
      </p:sp>
      <p:sp>
        <p:nvSpPr>
          <p:cNvPr id="3075" name="Rectangle 3"/>
          <p:cNvSpPr>
            <a:spLocks noGrp="1" noChangeArrowheads="1"/>
          </p:cNvSpPr>
          <p:nvPr>
            <p:ph type="dt" sz="quarter" idx="1"/>
          </p:nvPr>
        </p:nvSpPr>
        <p:spPr bwMode="auto">
          <a:xfrm>
            <a:off x="4014100" y="0"/>
            <a:ext cx="3070860" cy="468630"/>
          </a:xfrm>
          <a:prstGeom prst="rect">
            <a:avLst/>
          </a:prstGeom>
          <a:noFill/>
          <a:ln w="9525">
            <a:noFill/>
            <a:miter lim="800000"/>
            <a:headEnd/>
            <a:tailEnd/>
          </a:ln>
          <a:effectLst/>
        </p:spPr>
        <p:txBody>
          <a:bodyPr vert="horz" wrap="square" lIns="94046" tIns="47023" rIns="94046" bIns="47023" numCol="1" anchor="t" anchorCtr="0" compatLnSpc="1">
            <a:prstTxWarp prst="textNoShape">
              <a:avLst/>
            </a:prstTxWarp>
          </a:bodyPr>
          <a:lstStyle>
            <a:lvl1pPr algn="r">
              <a:defRPr sz="1200"/>
            </a:lvl1pPr>
          </a:lstStyle>
          <a:p>
            <a:pPr>
              <a:defRPr/>
            </a:pPr>
            <a:r>
              <a:rPr lang="en-US"/>
              <a:t>Principles of </a:t>
            </a:r>
            <a:r>
              <a:rPr lang="en-US" smtClean="0"/>
              <a:t>Engineering</a:t>
            </a:r>
            <a:endParaRPr lang="en-US"/>
          </a:p>
          <a:p>
            <a:pPr>
              <a:defRPr/>
            </a:pPr>
            <a:r>
              <a:rPr lang="en-US"/>
              <a:t>Unit 1 – Lesson 1.1 – Mechanisms</a:t>
            </a:r>
          </a:p>
        </p:txBody>
      </p:sp>
      <p:sp>
        <p:nvSpPr>
          <p:cNvPr id="3076" name="Rectangle 4"/>
          <p:cNvSpPr>
            <a:spLocks noGrp="1" noChangeArrowheads="1"/>
          </p:cNvSpPr>
          <p:nvPr>
            <p:ph type="ftr" sz="quarter" idx="2"/>
          </p:nvPr>
        </p:nvSpPr>
        <p:spPr bwMode="auto">
          <a:xfrm>
            <a:off x="0" y="8902343"/>
            <a:ext cx="3070860" cy="468630"/>
          </a:xfrm>
          <a:prstGeom prst="rect">
            <a:avLst/>
          </a:prstGeom>
          <a:noFill/>
          <a:ln w="9525">
            <a:noFill/>
            <a:miter lim="800000"/>
            <a:headEnd/>
            <a:tailEnd/>
          </a:ln>
          <a:effectLst/>
        </p:spPr>
        <p:txBody>
          <a:bodyPr vert="horz" wrap="square" lIns="94046" tIns="47023" rIns="94046" bIns="47023" numCol="1" anchor="b" anchorCtr="0" compatLnSpc="1">
            <a:prstTxWarp prst="textNoShape">
              <a:avLst/>
            </a:prstTxWarp>
          </a:bodyPr>
          <a:lstStyle>
            <a:lvl1pPr>
              <a:defRPr sz="1200"/>
            </a:lvl1pPr>
          </a:lstStyle>
          <a:p>
            <a:pPr>
              <a:defRPr/>
            </a:pPr>
            <a:r>
              <a:rPr lang="en-US"/>
              <a:t>Project Lead The Way, Inc.</a:t>
            </a:r>
          </a:p>
          <a:p>
            <a:pPr>
              <a:defRPr/>
            </a:pPr>
            <a:r>
              <a:rPr lang="en-US"/>
              <a:t>Copyright </a:t>
            </a:r>
            <a:r>
              <a:rPr lang="en-US" smtClean="0"/>
              <a:t>2010</a:t>
            </a:r>
            <a:endParaRPr lang="en-US"/>
          </a:p>
        </p:txBody>
      </p:sp>
      <p:sp>
        <p:nvSpPr>
          <p:cNvPr id="3077" name="Rectangle 5"/>
          <p:cNvSpPr>
            <a:spLocks noGrp="1" noChangeArrowheads="1"/>
          </p:cNvSpPr>
          <p:nvPr>
            <p:ph type="sldNum" sz="quarter" idx="3"/>
          </p:nvPr>
        </p:nvSpPr>
        <p:spPr bwMode="auto">
          <a:xfrm>
            <a:off x="4014100" y="8902343"/>
            <a:ext cx="3070860" cy="468630"/>
          </a:xfrm>
          <a:prstGeom prst="rect">
            <a:avLst/>
          </a:prstGeom>
          <a:noFill/>
          <a:ln w="9525">
            <a:noFill/>
            <a:miter lim="800000"/>
            <a:headEnd/>
            <a:tailEnd/>
          </a:ln>
          <a:effectLst/>
        </p:spPr>
        <p:txBody>
          <a:bodyPr vert="horz" wrap="square" lIns="94046" tIns="47023" rIns="94046" bIns="47023" numCol="1" anchor="b" anchorCtr="0" compatLnSpc="1">
            <a:prstTxWarp prst="textNoShape">
              <a:avLst/>
            </a:prstTxWarp>
          </a:bodyPr>
          <a:lstStyle>
            <a:lvl1pPr algn="r">
              <a:defRPr sz="1200"/>
            </a:lvl1pPr>
          </a:lstStyle>
          <a:p>
            <a:pPr>
              <a:defRPr/>
            </a:pPr>
            <a:fld id="{15C2A404-11B9-4879-8C0B-32BB361936B7}" type="slidenum">
              <a:rPr lang="en-US"/>
              <a:pPr>
                <a:defRPr/>
              </a:pPr>
              <a:t>‹#›</a:t>
            </a:fld>
            <a:endParaRPr lang="en-US" dirty="0"/>
          </a:p>
        </p:txBody>
      </p:sp>
    </p:spTree>
    <p:extLst>
      <p:ext uri="{BB962C8B-B14F-4D97-AF65-F5344CB8AC3E}">
        <p14:creationId xmlns:p14="http://schemas.microsoft.com/office/powerpoint/2010/main" val="9512630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10"/>
          <p:cNvSpPr>
            <a:spLocks noChangeArrowheads="1"/>
          </p:cNvSpPr>
          <p:nvPr/>
        </p:nvSpPr>
        <p:spPr bwMode="auto">
          <a:xfrm>
            <a:off x="0" y="8902343"/>
            <a:ext cx="3070860" cy="468630"/>
          </a:xfrm>
          <a:prstGeom prst="rect">
            <a:avLst/>
          </a:prstGeom>
          <a:noFill/>
          <a:ln w="9525">
            <a:noFill/>
            <a:miter lim="800000"/>
            <a:headEnd/>
            <a:tailEnd/>
          </a:ln>
        </p:spPr>
        <p:txBody>
          <a:bodyPr lIns="94046" tIns="47023" rIns="94046" bIns="47023" anchor="b"/>
          <a:lstStyle/>
          <a:p>
            <a:pPr>
              <a:defRPr/>
            </a:pPr>
            <a:r>
              <a:rPr lang="en-US" sz="1200" dirty="0"/>
              <a:t>Project Lead The Way, Inc.</a:t>
            </a:r>
          </a:p>
          <a:p>
            <a:pPr>
              <a:defRPr/>
            </a:pPr>
            <a:r>
              <a:rPr lang="en-US" sz="1200" dirty="0"/>
              <a:t>Copyright 2010</a:t>
            </a:r>
          </a:p>
        </p:txBody>
      </p:sp>
      <p:sp>
        <p:nvSpPr>
          <p:cNvPr id="50179" name="Rectangle 9"/>
          <p:cNvSpPr>
            <a:spLocks noChangeArrowheads="1"/>
          </p:cNvSpPr>
          <p:nvPr/>
        </p:nvSpPr>
        <p:spPr bwMode="auto">
          <a:xfrm>
            <a:off x="4014100" y="0"/>
            <a:ext cx="3070860" cy="468630"/>
          </a:xfrm>
          <a:prstGeom prst="rect">
            <a:avLst/>
          </a:prstGeom>
          <a:noFill/>
          <a:ln w="9525">
            <a:noFill/>
            <a:miter lim="800000"/>
            <a:headEnd/>
            <a:tailEnd/>
          </a:ln>
        </p:spPr>
        <p:txBody>
          <a:bodyPr lIns="94046" tIns="47023" rIns="94046" bIns="47023"/>
          <a:lstStyle/>
          <a:p>
            <a:pPr algn="r">
              <a:defRPr/>
            </a:pPr>
            <a:r>
              <a:rPr lang="en-US" sz="1200" dirty="0"/>
              <a:t>Principles of </a:t>
            </a:r>
            <a:r>
              <a:rPr lang="en-US" sz="1200" dirty="0" err="1"/>
              <a:t>Engineering</a:t>
            </a:r>
            <a:r>
              <a:rPr lang="en-US" sz="1200" baseline="30000" dirty="0" err="1"/>
              <a:t>TM</a:t>
            </a:r>
            <a:endParaRPr lang="en-US" sz="1200" dirty="0"/>
          </a:p>
          <a:p>
            <a:pPr algn="r">
              <a:defRPr/>
            </a:pPr>
            <a:r>
              <a:rPr lang="en-US" sz="1200" dirty="0"/>
              <a:t>Unit 1 – Lesson 1.1 – Mechanisms</a:t>
            </a:r>
          </a:p>
        </p:txBody>
      </p:sp>
      <p:sp>
        <p:nvSpPr>
          <p:cNvPr id="31748" name="Rectangle 4"/>
          <p:cNvSpPr>
            <a:spLocks noGrp="1" noRot="1" noChangeAspect="1" noChangeArrowheads="1" noTextEdit="1"/>
          </p:cNvSpPr>
          <p:nvPr>
            <p:ph type="sldImg" idx="2"/>
          </p:nvPr>
        </p:nvSpPr>
        <p:spPr bwMode="auto">
          <a:xfrm>
            <a:off x="1200150" y="703263"/>
            <a:ext cx="4686300" cy="35147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5" name="Rectangle 5"/>
          <p:cNvSpPr>
            <a:spLocks noGrp="1" noChangeArrowheads="1"/>
          </p:cNvSpPr>
          <p:nvPr>
            <p:ph type="body" sz="quarter" idx="3"/>
          </p:nvPr>
        </p:nvSpPr>
        <p:spPr bwMode="auto">
          <a:xfrm>
            <a:off x="708660" y="4451985"/>
            <a:ext cx="5669280" cy="4217670"/>
          </a:xfrm>
          <a:prstGeom prst="rect">
            <a:avLst/>
          </a:prstGeom>
          <a:noFill/>
          <a:ln w="9525">
            <a:noFill/>
            <a:miter lim="800000"/>
            <a:headEnd/>
            <a:tailEnd/>
          </a:ln>
          <a:effectLst/>
        </p:spPr>
        <p:txBody>
          <a:bodyPr vert="horz" wrap="square" lIns="94046" tIns="47023" rIns="94046" bIns="4702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367" name="Rectangle 7"/>
          <p:cNvSpPr>
            <a:spLocks noGrp="1" noChangeArrowheads="1"/>
          </p:cNvSpPr>
          <p:nvPr>
            <p:ph type="sldNum" sz="quarter" idx="5"/>
          </p:nvPr>
        </p:nvSpPr>
        <p:spPr bwMode="auto">
          <a:xfrm>
            <a:off x="4014100" y="8902343"/>
            <a:ext cx="3070860" cy="468630"/>
          </a:xfrm>
          <a:prstGeom prst="rect">
            <a:avLst/>
          </a:prstGeom>
          <a:noFill/>
          <a:ln w="9525">
            <a:noFill/>
            <a:miter lim="800000"/>
            <a:headEnd/>
            <a:tailEnd/>
          </a:ln>
          <a:effectLst/>
        </p:spPr>
        <p:txBody>
          <a:bodyPr vert="horz" wrap="square" lIns="94046" tIns="47023" rIns="94046" bIns="47023" numCol="1" anchor="b" anchorCtr="0" compatLnSpc="1">
            <a:prstTxWarp prst="textNoShape">
              <a:avLst/>
            </a:prstTxWarp>
          </a:bodyPr>
          <a:lstStyle>
            <a:lvl1pPr algn="r">
              <a:defRPr sz="1200"/>
            </a:lvl1pPr>
          </a:lstStyle>
          <a:p>
            <a:pPr>
              <a:defRPr/>
            </a:pPr>
            <a:fld id="{49CDEC43-D79C-4D76-8747-01EC4D1AE449}" type="slidenum">
              <a:rPr lang="en-US"/>
              <a:pPr>
                <a:defRPr/>
              </a:pPr>
              <a:t>‹#›</a:t>
            </a:fld>
            <a:endParaRPr lang="en-US" dirty="0"/>
          </a:p>
        </p:txBody>
      </p:sp>
      <p:sp>
        <p:nvSpPr>
          <p:cNvPr id="50183" name="Rectangle 8"/>
          <p:cNvSpPr>
            <a:spLocks noChangeArrowheads="1"/>
          </p:cNvSpPr>
          <p:nvPr/>
        </p:nvSpPr>
        <p:spPr bwMode="auto">
          <a:xfrm>
            <a:off x="0" y="0"/>
            <a:ext cx="3070860" cy="468630"/>
          </a:xfrm>
          <a:prstGeom prst="rect">
            <a:avLst/>
          </a:prstGeom>
          <a:noFill/>
          <a:ln w="9525">
            <a:noFill/>
            <a:miter lim="800000"/>
            <a:headEnd/>
            <a:tailEnd/>
          </a:ln>
        </p:spPr>
        <p:txBody>
          <a:bodyPr lIns="94046" tIns="47023" rIns="94046" bIns="47023"/>
          <a:lstStyle/>
          <a:p>
            <a:pPr>
              <a:defRPr/>
            </a:pPr>
            <a:r>
              <a:rPr lang="en-US" sz="1200" dirty="0"/>
              <a:t>Simple Machines</a:t>
            </a:r>
          </a:p>
        </p:txBody>
      </p:sp>
      <p:sp>
        <p:nvSpPr>
          <p:cNvPr id="50184" name="Rectangle 11"/>
          <p:cNvSpPr>
            <a:spLocks noChangeArrowheads="1"/>
          </p:cNvSpPr>
          <p:nvPr/>
        </p:nvSpPr>
        <p:spPr bwMode="auto">
          <a:xfrm>
            <a:off x="4014100" y="8902343"/>
            <a:ext cx="3070860" cy="468630"/>
          </a:xfrm>
          <a:prstGeom prst="rect">
            <a:avLst/>
          </a:prstGeom>
          <a:noFill/>
          <a:ln w="9525">
            <a:noFill/>
            <a:miter lim="800000"/>
            <a:headEnd/>
            <a:tailEnd/>
          </a:ln>
        </p:spPr>
        <p:txBody>
          <a:bodyPr lIns="94046" tIns="47023" rIns="94046" bIns="47023" anchor="b"/>
          <a:lstStyle/>
          <a:p>
            <a:pPr algn="r">
              <a:defRPr/>
            </a:pPr>
            <a:fld id="{9BD37F08-A17B-4579-A8FE-3A4D295E8086}" type="slidenum">
              <a:rPr lang="en-US" sz="1200"/>
              <a:pPr algn="r">
                <a:defRPr/>
              </a:pPr>
              <a:t>‹#›</a:t>
            </a:fld>
            <a:endParaRPr lang="en-US" sz="1200" dirty="0"/>
          </a:p>
        </p:txBody>
      </p:sp>
    </p:spTree>
    <p:extLst>
      <p:ext uri="{BB962C8B-B14F-4D97-AF65-F5344CB8AC3E}">
        <p14:creationId xmlns:p14="http://schemas.microsoft.com/office/powerpoint/2010/main" val="40055326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9CDEC43-D79C-4D76-8747-01EC4D1AE449}" type="slidenum">
              <a:rPr lang="en-US" smtClean="0"/>
              <a:pPr>
                <a:defRPr/>
              </a:pPr>
              <a:t>1</a:t>
            </a:fld>
            <a:endParaRPr lang="en-US" dirty="0"/>
          </a:p>
        </p:txBody>
      </p:sp>
    </p:spTree>
    <p:extLst>
      <p:ext uri="{BB962C8B-B14F-4D97-AF65-F5344CB8AC3E}">
        <p14:creationId xmlns:p14="http://schemas.microsoft.com/office/powerpoint/2010/main" val="2667305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a:ln/>
        </p:spPr>
      </p:sp>
      <p:sp>
        <p:nvSpPr>
          <p:cNvPr id="552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52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defRPr>
            </a:lvl1pPr>
            <a:lvl2pPr marL="764124" indent="-293894">
              <a:defRPr sz="2500">
                <a:solidFill>
                  <a:schemeClr val="tx1"/>
                </a:solidFill>
                <a:latin typeface="Arial" charset="0"/>
              </a:defRPr>
            </a:lvl2pPr>
            <a:lvl3pPr marL="1175576" indent="-235115">
              <a:defRPr sz="2500">
                <a:solidFill>
                  <a:schemeClr val="tx1"/>
                </a:solidFill>
                <a:latin typeface="Arial" charset="0"/>
              </a:defRPr>
            </a:lvl3pPr>
            <a:lvl4pPr marL="1645806" indent="-235115">
              <a:defRPr sz="2500">
                <a:solidFill>
                  <a:schemeClr val="tx1"/>
                </a:solidFill>
                <a:latin typeface="Arial" charset="0"/>
              </a:defRPr>
            </a:lvl4pPr>
            <a:lvl5pPr marL="2116036" indent="-235115">
              <a:defRPr sz="2500">
                <a:solidFill>
                  <a:schemeClr val="tx1"/>
                </a:solidFill>
                <a:latin typeface="Arial" charset="0"/>
              </a:defRPr>
            </a:lvl5pPr>
            <a:lvl6pPr marL="2586266" indent="-235115" fontAlgn="base">
              <a:spcBef>
                <a:spcPct val="0"/>
              </a:spcBef>
              <a:spcAft>
                <a:spcPct val="0"/>
              </a:spcAft>
              <a:defRPr sz="2500">
                <a:solidFill>
                  <a:schemeClr val="tx1"/>
                </a:solidFill>
                <a:latin typeface="Arial" charset="0"/>
              </a:defRPr>
            </a:lvl6pPr>
            <a:lvl7pPr marL="3056496" indent="-235115" fontAlgn="base">
              <a:spcBef>
                <a:spcPct val="0"/>
              </a:spcBef>
              <a:spcAft>
                <a:spcPct val="0"/>
              </a:spcAft>
              <a:defRPr sz="2500">
                <a:solidFill>
                  <a:schemeClr val="tx1"/>
                </a:solidFill>
                <a:latin typeface="Arial" charset="0"/>
              </a:defRPr>
            </a:lvl7pPr>
            <a:lvl8pPr marL="3526727" indent="-235115" fontAlgn="base">
              <a:spcBef>
                <a:spcPct val="0"/>
              </a:spcBef>
              <a:spcAft>
                <a:spcPct val="0"/>
              </a:spcAft>
              <a:defRPr sz="2500">
                <a:solidFill>
                  <a:schemeClr val="tx1"/>
                </a:solidFill>
                <a:latin typeface="Arial" charset="0"/>
              </a:defRPr>
            </a:lvl8pPr>
            <a:lvl9pPr marL="3996957" indent="-235115" fontAlgn="base">
              <a:spcBef>
                <a:spcPct val="0"/>
              </a:spcBef>
              <a:spcAft>
                <a:spcPct val="0"/>
              </a:spcAft>
              <a:defRPr sz="2500">
                <a:solidFill>
                  <a:schemeClr val="tx1"/>
                </a:solidFill>
                <a:latin typeface="Arial" charset="0"/>
              </a:defRPr>
            </a:lvl9pPr>
          </a:lstStyle>
          <a:p>
            <a:fld id="{1B471252-073C-4EBA-A289-F776B32EB413}" type="slidenum">
              <a:rPr lang="en-US" sz="1200" smtClean="0"/>
              <a:pPr/>
              <a:t>10</a:t>
            </a:fld>
            <a:endParaRPr lang="en-US" sz="1200" dirty="0" smtClean="0"/>
          </a:p>
        </p:txBody>
      </p:sp>
    </p:spTree>
    <p:extLst>
      <p:ext uri="{BB962C8B-B14F-4D97-AF65-F5344CB8AC3E}">
        <p14:creationId xmlns:p14="http://schemas.microsoft.com/office/powerpoint/2010/main" val="1954428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a:ln/>
        </p:spPr>
      </p:sp>
      <p:sp>
        <p:nvSpPr>
          <p:cNvPr id="573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73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defRPr>
            </a:lvl1pPr>
            <a:lvl2pPr marL="764124" indent="-293894">
              <a:defRPr sz="2500">
                <a:solidFill>
                  <a:schemeClr val="tx1"/>
                </a:solidFill>
                <a:latin typeface="Arial" charset="0"/>
              </a:defRPr>
            </a:lvl2pPr>
            <a:lvl3pPr marL="1175576" indent="-235115">
              <a:defRPr sz="2500">
                <a:solidFill>
                  <a:schemeClr val="tx1"/>
                </a:solidFill>
                <a:latin typeface="Arial" charset="0"/>
              </a:defRPr>
            </a:lvl3pPr>
            <a:lvl4pPr marL="1645806" indent="-235115">
              <a:defRPr sz="2500">
                <a:solidFill>
                  <a:schemeClr val="tx1"/>
                </a:solidFill>
                <a:latin typeface="Arial" charset="0"/>
              </a:defRPr>
            </a:lvl4pPr>
            <a:lvl5pPr marL="2116036" indent="-235115">
              <a:defRPr sz="2500">
                <a:solidFill>
                  <a:schemeClr val="tx1"/>
                </a:solidFill>
                <a:latin typeface="Arial" charset="0"/>
              </a:defRPr>
            </a:lvl5pPr>
            <a:lvl6pPr marL="2586266" indent="-235115" fontAlgn="base">
              <a:spcBef>
                <a:spcPct val="0"/>
              </a:spcBef>
              <a:spcAft>
                <a:spcPct val="0"/>
              </a:spcAft>
              <a:defRPr sz="2500">
                <a:solidFill>
                  <a:schemeClr val="tx1"/>
                </a:solidFill>
                <a:latin typeface="Arial" charset="0"/>
              </a:defRPr>
            </a:lvl6pPr>
            <a:lvl7pPr marL="3056496" indent="-235115" fontAlgn="base">
              <a:spcBef>
                <a:spcPct val="0"/>
              </a:spcBef>
              <a:spcAft>
                <a:spcPct val="0"/>
              </a:spcAft>
              <a:defRPr sz="2500">
                <a:solidFill>
                  <a:schemeClr val="tx1"/>
                </a:solidFill>
                <a:latin typeface="Arial" charset="0"/>
              </a:defRPr>
            </a:lvl7pPr>
            <a:lvl8pPr marL="3526727" indent="-235115" fontAlgn="base">
              <a:spcBef>
                <a:spcPct val="0"/>
              </a:spcBef>
              <a:spcAft>
                <a:spcPct val="0"/>
              </a:spcAft>
              <a:defRPr sz="2500">
                <a:solidFill>
                  <a:schemeClr val="tx1"/>
                </a:solidFill>
                <a:latin typeface="Arial" charset="0"/>
              </a:defRPr>
            </a:lvl8pPr>
            <a:lvl9pPr marL="3996957" indent="-235115" fontAlgn="base">
              <a:spcBef>
                <a:spcPct val="0"/>
              </a:spcBef>
              <a:spcAft>
                <a:spcPct val="0"/>
              </a:spcAft>
              <a:defRPr sz="2500">
                <a:solidFill>
                  <a:schemeClr val="tx1"/>
                </a:solidFill>
                <a:latin typeface="Arial" charset="0"/>
              </a:defRPr>
            </a:lvl9pPr>
          </a:lstStyle>
          <a:p>
            <a:fld id="{7307BDDE-8813-4412-ABB3-761B167C89C3}" type="slidenum">
              <a:rPr lang="en-US" sz="1200" smtClean="0"/>
              <a:pPr/>
              <a:t>11</a:t>
            </a:fld>
            <a:endParaRPr lang="en-US" sz="1200" dirty="0" smtClean="0"/>
          </a:p>
        </p:txBody>
      </p:sp>
    </p:spTree>
    <p:extLst>
      <p:ext uri="{BB962C8B-B14F-4D97-AF65-F5344CB8AC3E}">
        <p14:creationId xmlns:p14="http://schemas.microsoft.com/office/powerpoint/2010/main" val="35749677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a:ln/>
        </p:spPr>
      </p:sp>
      <p:sp>
        <p:nvSpPr>
          <p:cNvPr id="593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93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defRPr>
            </a:lvl1pPr>
            <a:lvl2pPr marL="764124" indent="-293894">
              <a:defRPr sz="2500">
                <a:solidFill>
                  <a:schemeClr val="tx1"/>
                </a:solidFill>
                <a:latin typeface="Arial" charset="0"/>
              </a:defRPr>
            </a:lvl2pPr>
            <a:lvl3pPr marL="1175576" indent="-235115">
              <a:defRPr sz="2500">
                <a:solidFill>
                  <a:schemeClr val="tx1"/>
                </a:solidFill>
                <a:latin typeface="Arial" charset="0"/>
              </a:defRPr>
            </a:lvl3pPr>
            <a:lvl4pPr marL="1645806" indent="-235115">
              <a:defRPr sz="2500">
                <a:solidFill>
                  <a:schemeClr val="tx1"/>
                </a:solidFill>
                <a:latin typeface="Arial" charset="0"/>
              </a:defRPr>
            </a:lvl4pPr>
            <a:lvl5pPr marL="2116036" indent="-235115">
              <a:defRPr sz="2500">
                <a:solidFill>
                  <a:schemeClr val="tx1"/>
                </a:solidFill>
                <a:latin typeface="Arial" charset="0"/>
              </a:defRPr>
            </a:lvl5pPr>
            <a:lvl6pPr marL="2586266" indent="-235115" fontAlgn="base">
              <a:spcBef>
                <a:spcPct val="0"/>
              </a:spcBef>
              <a:spcAft>
                <a:spcPct val="0"/>
              </a:spcAft>
              <a:defRPr sz="2500">
                <a:solidFill>
                  <a:schemeClr val="tx1"/>
                </a:solidFill>
                <a:latin typeface="Arial" charset="0"/>
              </a:defRPr>
            </a:lvl6pPr>
            <a:lvl7pPr marL="3056496" indent="-235115" fontAlgn="base">
              <a:spcBef>
                <a:spcPct val="0"/>
              </a:spcBef>
              <a:spcAft>
                <a:spcPct val="0"/>
              </a:spcAft>
              <a:defRPr sz="2500">
                <a:solidFill>
                  <a:schemeClr val="tx1"/>
                </a:solidFill>
                <a:latin typeface="Arial" charset="0"/>
              </a:defRPr>
            </a:lvl7pPr>
            <a:lvl8pPr marL="3526727" indent="-235115" fontAlgn="base">
              <a:spcBef>
                <a:spcPct val="0"/>
              </a:spcBef>
              <a:spcAft>
                <a:spcPct val="0"/>
              </a:spcAft>
              <a:defRPr sz="2500">
                <a:solidFill>
                  <a:schemeClr val="tx1"/>
                </a:solidFill>
                <a:latin typeface="Arial" charset="0"/>
              </a:defRPr>
            </a:lvl8pPr>
            <a:lvl9pPr marL="3996957" indent="-235115" fontAlgn="base">
              <a:spcBef>
                <a:spcPct val="0"/>
              </a:spcBef>
              <a:spcAft>
                <a:spcPct val="0"/>
              </a:spcAft>
              <a:defRPr sz="2500">
                <a:solidFill>
                  <a:schemeClr val="tx1"/>
                </a:solidFill>
                <a:latin typeface="Arial" charset="0"/>
              </a:defRPr>
            </a:lvl9pPr>
          </a:lstStyle>
          <a:p>
            <a:fld id="{F1253F56-7086-438F-990E-4F95261F806D}" type="slidenum">
              <a:rPr lang="en-US" sz="1200" smtClean="0"/>
              <a:pPr/>
              <a:t>12</a:t>
            </a:fld>
            <a:endParaRPr lang="en-US" sz="1200" dirty="0" smtClean="0"/>
          </a:p>
        </p:txBody>
      </p:sp>
    </p:spTree>
    <p:extLst>
      <p:ext uri="{BB962C8B-B14F-4D97-AF65-F5344CB8AC3E}">
        <p14:creationId xmlns:p14="http://schemas.microsoft.com/office/powerpoint/2010/main" val="33882351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a:ln/>
        </p:spPr>
      </p:sp>
      <p:sp>
        <p:nvSpPr>
          <p:cNvPr id="6144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144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defRPr>
            </a:lvl1pPr>
            <a:lvl2pPr marL="764124" indent="-293894">
              <a:defRPr sz="2500">
                <a:solidFill>
                  <a:schemeClr val="tx1"/>
                </a:solidFill>
                <a:latin typeface="Arial" charset="0"/>
              </a:defRPr>
            </a:lvl2pPr>
            <a:lvl3pPr marL="1175576" indent="-235115">
              <a:defRPr sz="2500">
                <a:solidFill>
                  <a:schemeClr val="tx1"/>
                </a:solidFill>
                <a:latin typeface="Arial" charset="0"/>
              </a:defRPr>
            </a:lvl3pPr>
            <a:lvl4pPr marL="1645806" indent="-235115">
              <a:defRPr sz="2500">
                <a:solidFill>
                  <a:schemeClr val="tx1"/>
                </a:solidFill>
                <a:latin typeface="Arial" charset="0"/>
              </a:defRPr>
            </a:lvl4pPr>
            <a:lvl5pPr marL="2116036" indent="-235115">
              <a:defRPr sz="2500">
                <a:solidFill>
                  <a:schemeClr val="tx1"/>
                </a:solidFill>
                <a:latin typeface="Arial" charset="0"/>
              </a:defRPr>
            </a:lvl5pPr>
            <a:lvl6pPr marL="2586266" indent="-235115" fontAlgn="base">
              <a:spcBef>
                <a:spcPct val="0"/>
              </a:spcBef>
              <a:spcAft>
                <a:spcPct val="0"/>
              </a:spcAft>
              <a:defRPr sz="2500">
                <a:solidFill>
                  <a:schemeClr val="tx1"/>
                </a:solidFill>
                <a:latin typeface="Arial" charset="0"/>
              </a:defRPr>
            </a:lvl6pPr>
            <a:lvl7pPr marL="3056496" indent="-235115" fontAlgn="base">
              <a:spcBef>
                <a:spcPct val="0"/>
              </a:spcBef>
              <a:spcAft>
                <a:spcPct val="0"/>
              </a:spcAft>
              <a:defRPr sz="2500">
                <a:solidFill>
                  <a:schemeClr val="tx1"/>
                </a:solidFill>
                <a:latin typeface="Arial" charset="0"/>
              </a:defRPr>
            </a:lvl7pPr>
            <a:lvl8pPr marL="3526727" indent="-235115" fontAlgn="base">
              <a:spcBef>
                <a:spcPct val="0"/>
              </a:spcBef>
              <a:spcAft>
                <a:spcPct val="0"/>
              </a:spcAft>
              <a:defRPr sz="2500">
                <a:solidFill>
                  <a:schemeClr val="tx1"/>
                </a:solidFill>
                <a:latin typeface="Arial" charset="0"/>
              </a:defRPr>
            </a:lvl8pPr>
            <a:lvl9pPr marL="3996957" indent="-235115" fontAlgn="base">
              <a:spcBef>
                <a:spcPct val="0"/>
              </a:spcBef>
              <a:spcAft>
                <a:spcPct val="0"/>
              </a:spcAft>
              <a:defRPr sz="2500">
                <a:solidFill>
                  <a:schemeClr val="tx1"/>
                </a:solidFill>
                <a:latin typeface="Arial" charset="0"/>
              </a:defRPr>
            </a:lvl9pPr>
          </a:lstStyle>
          <a:p>
            <a:fld id="{EE548291-017E-41E2-951E-319E1836636B}" type="slidenum">
              <a:rPr lang="en-US" sz="1200" smtClean="0"/>
              <a:pPr/>
              <a:t>13</a:t>
            </a:fld>
            <a:endParaRPr lang="en-US" sz="1200" dirty="0" smtClean="0"/>
          </a:p>
        </p:txBody>
      </p:sp>
    </p:spTree>
    <p:extLst>
      <p:ext uri="{BB962C8B-B14F-4D97-AF65-F5344CB8AC3E}">
        <p14:creationId xmlns:p14="http://schemas.microsoft.com/office/powerpoint/2010/main" val="19778931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noTextEdit="1"/>
          </p:cNvSpPr>
          <p:nvPr>
            <p:ph type="sldImg"/>
          </p:nvPr>
        </p:nvSpPr>
        <p:spPr>
          <a:ln/>
        </p:spPr>
      </p:sp>
      <p:sp>
        <p:nvSpPr>
          <p:cNvPr id="6349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349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defRPr>
            </a:lvl1pPr>
            <a:lvl2pPr marL="764124" indent="-293894">
              <a:defRPr sz="2500">
                <a:solidFill>
                  <a:schemeClr val="tx1"/>
                </a:solidFill>
                <a:latin typeface="Arial" charset="0"/>
              </a:defRPr>
            </a:lvl2pPr>
            <a:lvl3pPr marL="1175576" indent="-235115">
              <a:defRPr sz="2500">
                <a:solidFill>
                  <a:schemeClr val="tx1"/>
                </a:solidFill>
                <a:latin typeface="Arial" charset="0"/>
              </a:defRPr>
            </a:lvl3pPr>
            <a:lvl4pPr marL="1645806" indent="-235115">
              <a:defRPr sz="2500">
                <a:solidFill>
                  <a:schemeClr val="tx1"/>
                </a:solidFill>
                <a:latin typeface="Arial" charset="0"/>
              </a:defRPr>
            </a:lvl4pPr>
            <a:lvl5pPr marL="2116036" indent="-235115">
              <a:defRPr sz="2500">
                <a:solidFill>
                  <a:schemeClr val="tx1"/>
                </a:solidFill>
                <a:latin typeface="Arial" charset="0"/>
              </a:defRPr>
            </a:lvl5pPr>
            <a:lvl6pPr marL="2586266" indent="-235115" fontAlgn="base">
              <a:spcBef>
                <a:spcPct val="0"/>
              </a:spcBef>
              <a:spcAft>
                <a:spcPct val="0"/>
              </a:spcAft>
              <a:defRPr sz="2500">
                <a:solidFill>
                  <a:schemeClr val="tx1"/>
                </a:solidFill>
                <a:latin typeface="Arial" charset="0"/>
              </a:defRPr>
            </a:lvl6pPr>
            <a:lvl7pPr marL="3056496" indent="-235115" fontAlgn="base">
              <a:spcBef>
                <a:spcPct val="0"/>
              </a:spcBef>
              <a:spcAft>
                <a:spcPct val="0"/>
              </a:spcAft>
              <a:defRPr sz="2500">
                <a:solidFill>
                  <a:schemeClr val="tx1"/>
                </a:solidFill>
                <a:latin typeface="Arial" charset="0"/>
              </a:defRPr>
            </a:lvl7pPr>
            <a:lvl8pPr marL="3526727" indent="-235115" fontAlgn="base">
              <a:spcBef>
                <a:spcPct val="0"/>
              </a:spcBef>
              <a:spcAft>
                <a:spcPct val="0"/>
              </a:spcAft>
              <a:defRPr sz="2500">
                <a:solidFill>
                  <a:schemeClr val="tx1"/>
                </a:solidFill>
                <a:latin typeface="Arial" charset="0"/>
              </a:defRPr>
            </a:lvl8pPr>
            <a:lvl9pPr marL="3996957" indent="-235115" fontAlgn="base">
              <a:spcBef>
                <a:spcPct val="0"/>
              </a:spcBef>
              <a:spcAft>
                <a:spcPct val="0"/>
              </a:spcAft>
              <a:defRPr sz="2500">
                <a:solidFill>
                  <a:schemeClr val="tx1"/>
                </a:solidFill>
                <a:latin typeface="Arial" charset="0"/>
              </a:defRPr>
            </a:lvl9pPr>
          </a:lstStyle>
          <a:p>
            <a:fld id="{B15F57DB-908D-42B0-951F-98F5D7B23A6C}" type="slidenum">
              <a:rPr lang="en-US" sz="1200" smtClean="0"/>
              <a:pPr/>
              <a:t>14</a:t>
            </a:fld>
            <a:endParaRPr lang="en-US" sz="1200" dirty="0" smtClean="0"/>
          </a:p>
        </p:txBody>
      </p:sp>
    </p:spTree>
    <p:extLst>
      <p:ext uri="{BB962C8B-B14F-4D97-AF65-F5344CB8AC3E}">
        <p14:creationId xmlns:p14="http://schemas.microsoft.com/office/powerpoint/2010/main" val="23823516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a:ln/>
        </p:spPr>
      </p:sp>
      <p:sp>
        <p:nvSpPr>
          <p:cNvPr id="6553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553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defRPr>
            </a:lvl1pPr>
            <a:lvl2pPr marL="764124" indent="-293894">
              <a:defRPr sz="2500">
                <a:solidFill>
                  <a:schemeClr val="tx1"/>
                </a:solidFill>
                <a:latin typeface="Arial" charset="0"/>
              </a:defRPr>
            </a:lvl2pPr>
            <a:lvl3pPr marL="1175576" indent="-235115">
              <a:defRPr sz="2500">
                <a:solidFill>
                  <a:schemeClr val="tx1"/>
                </a:solidFill>
                <a:latin typeface="Arial" charset="0"/>
              </a:defRPr>
            </a:lvl3pPr>
            <a:lvl4pPr marL="1645806" indent="-235115">
              <a:defRPr sz="2500">
                <a:solidFill>
                  <a:schemeClr val="tx1"/>
                </a:solidFill>
                <a:latin typeface="Arial" charset="0"/>
              </a:defRPr>
            </a:lvl4pPr>
            <a:lvl5pPr marL="2116036" indent="-235115">
              <a:defRPr sz="2500">
                <a:solidFill>
                  <a:schemeClr val="tx1"/>
                </a:solidFill>
                <a:latin typeface="Arial" charset="0"/>
              </a:defRPr>
            </a:lvl5pPr>
            <a:lvl6pPr marL="2586266" indent="-235115" fontAlgn="base">
              <a:spcBef>
                <a:spcPct val="0"/>
              </a:spcBef>
              <a:spcAft>
                <a:spcPct val="0"/>
              </a:spcAft>
              <a:defRPr sz="2500">
                <a:solidFill>
                  <a:schemeClr val="tx1"/>
                </a:solidFill>
                <a:latin typeface="Arial" charset="0"/>
              </a:defRPr>
            </a:lvl6pPr>
            <a:lvl7pPr marL="3056496" indent="-235115" fontAlgn="base">
              <a:spcBef>
                <a:spcPct val="0"/>
              </a:spcBef>
              <a:spcAft>
                <a:spcPct val="0"/>
              </a:spcAft>
              <a:defRPr sz="2500">
                <a:solidFill>
                  <a:schemeClr val="tx1"/>
                </a:solidFill>
                <a:latin typeface="Arial" charset="0"/>
              </a:defRPr>
            </a:lvl7pPr>
            <a:lvl8pPr marL="3526727" indent="-235115" fontAlgn="base">
              <a:spcBef>
                <a:spcPct val="0"/>
              </a:spcBef>
              <a:spcAft>
                <a:spcPct val="0"/>
              </a:spcAft>
              <a:defRPr sz="2500">
                <a:solidFill>
                  <a:schemeClr val="tx1"/>
                </a:solidFill>
                <a:latin typeface="Arial" charset="0"/>
              </a:defRPr>
            </a:lvl8pPr>
            <a:lvl9pPr marL="3996957" indent="-235115" fontAlgn="base">
              <a:spcBef>
                <a:spcPct val="0"/>
              </a:spcBef>
              <a:spcAft>
                <a:spcPct val="0"/>
              </a:spcAft>
              <a:defRPr sz="2500">
                <a:solidFill>
                  <a:schemeClr val="tx1"/>
                </a:solidFill>
                <a:latin typeface="Arial" charset="0"/>
              </a:defRPr>
            </a:lvl9pPr>
          </a:lstStyle>
          <a:p>
            <a:fld id="{2BE88515-2A71-44B6-A9FC-83F747AB1868}" type="slidenum">
              <a:rPr lang="en-US" sz="1200" smtClean="0"/>
              <a:pPr/>
              <a:t>15</a:t>
            </a:fld>
            <a:endParaRPr lang="en-US" sz="1200" dirty="0" smtClean="0"/>
          </a:p>
        </p:txBody>
      </p:sp>
    </p:spTree>
    <p:extLst>
      <p:ext uri="{BB962C8B-B14F-4D97-AF65-F5344CB8AC3E}">
        <p14:creationId xmlns:p14="http://schemas.microsoft.com/office/powerpoint/2010/main" val="28580654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noTextEdit="1"/>
          </p:cNvSpPr>
          <p:nvPr>
            <p:ph type="sldImg"/>
          </p:nvPr>
        </p:nvSpPr>
        <p:spPr>
          <a:ln/>
        </p:spPr>
      </p:sp>
      <p:sp>
        <p:nvSpPr>
          <p:cNvPr id="6758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758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defRPr>
            </a:lvl1pPr>
            <a:lvl2pPr marL="764124" indent="-293894">
              <a:defRPr sz="2500">
                <a:solidFill>
                  <a:schemeClr val="tx1"/>
                </a:solidFill>
                <a:latin typeface="Arial" charset="0"/>
              </a:defRPr>
            </a:lvl2pPr>
            <a:lvl3pPr marL="1175576" indent="-235115">
              <a:defRPr sz="2500">
                <a:solidFill>
                  <a:schemeClr val="tx1"/>
                </a:solidFill>
                <a:latin typeface="Arial" charset="0"/>
              </a:defRPr>
            </a:lvl3pPr>
            <a:lvl4pPr marL="1645806" indent="-235115">
              <a:defRPr sz="2500">
                <a:solidFill>
                  <a:schemeClr val="tx1"/>
                </a:solidFill>
                <a:latin typeface="Arial" charset="0"/>
              </a:defRPr>
            </a:lvl4pPr>
            <a:lvl5pPr marL="2116036" indent="-235115">
              <a:defRPr sz="2500">
                <a:solidFill>
                  <a:schemeClr val="tx1"/>
                </a:solidFill>
                <a:latin typeface="Arial" charset="0"/>
              </a:defRPr>
            </a:lvl5pPr>
            <a:lvl6pPr marL="2586266" indent="-235115" fontAlgn="base">
              <a:spcBef>
                <a:spcPct val="0"/>
              </a:spcBef>
              <a:spcAft>
                <a:spcPct val="0"/>
              </a:spcAft>
              <a:defRPr sz="2500">
                <a:solidFill>
                  <a:schemeClr val="tx1"/>
                </a:solidFill>
                <a:latin typeface="Arial" charset="0"/>
              </a:defRPr>
            </a:lvl6pPr>
            <a:lvl7pPr marL="3056496" indent="-235115" fontAlgn="base">
              <a:spcBef>
                <a:spcPct val="0"/>
              </a:spcBef>
              <a:spcAft>
                <a:spcPct val="0"/>
              </a:spcAft>
              <a:defRPr sz="2500">
                <a:solidFill>
                  <a:schemeClr val="tx1"/>
                </a:solidFill>
                <a:latin typeface="Arial" charset="0"/>
              </a:defRPr>
            </a:lvl7pPr>
            <a:lvl8pPr marL="3526727" indent="-235115" fontAlgn="base">
              <a:spcBef>
                <a:spcPct val="0"/>
              </a:spcBef>
              <a:spcAft>
                <a:spcPct val="0"/>
              </a:spcAft>
              <a:defRPr sz="2500">
                <a:solidFill>
                  <a:schemeClr val="tx1"/>
                </a:solidFill>
                <a:latin typeface="Arial" charset="0"/>
              </a:defRPr>
            </a:lvl8pPr>
            <a:lvl9pPr marL="3996957" indent="-235115" fontAlgn="base">
              <a:spcBef>
                <a:spcPct val="0"/>
              </a:spcBef>
              <a:spcAft>
                <a:spcPct val="0"/>
              </a:spcAft>
              <a:defRPr sz="2500">
                <a:solidFill>
                  <a:schemeClr val="tx1"/>
                </a:solidFill>
                <a:latin typeface="Arial" charset="0"/>
              </a:defRPr>
            </a:lvl9pPr>
          </a:lstStyle>
          <a:p>
            <a:fld id="{9F6BCDF3-F907-43CA-83F6-A10B0A8243A5}" type="slidenum">
              <a:rPr lang="en-US" sz="1200" smtClean="0"/>
              <a:pPr/>
              <a:t>16</a:t>
            </a:fld>
            <a:endParaRPr lang="en-US" sz="1200" dirty="0" smtClean="0"/>
          </a:p>
        </p:txBody>
      </p:sp>
    </p:spTree>
    <p:extLst>
      <p:ext uri="{BB962C8B-B14F-4D97-AF65-F5344CB8AC3E}">
        <p14:creationId xmlns:p14="http://schemas.microsoft.com/office/powerpoint/2010/main" val="24330095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noTextEdit="1"/>
          </p:cNvSpPr>
          <p:nvPr>
            <p:ph type="sldImg"/>
          </p:nvPr>
        </p:nvSpPr>
        <p:spPr>
          <a:ln/>
        </p:spPr>
      </p:sp>
      <p:sp>
        <p:nvSpPr>
          <p:cNvPr id="6963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 terms moment and torque are synonymous.</a:t>
            </a:r>
          </a:p>
        </p:txBody>
      </p:sp>
      <p:sp>
        <p:nvSpPr>
          <p:cNvPr id="6963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defRPr>
            </a:lvl1pPr>
            <a:lvl2pPr marL="764124" indent="-293894">
              <a:defRPr sz="2500">
                <a:solidFill>
                  <a:schemeClr val="tx1"/>
                </a:solidFill>
                <a:latin typeface="Arial" charset="0"/>
              </a:defRPr>
            </a:lvl2pPr>
            <a:lvl3pPr marL="1175576" indent="-235115">
              <a:defRPr sz="2500">
                <a:solidFill>
                  <a:schemeClr val="tx1"/>
                </a:solidFill>
                <a:latin typeface="Arial" charset="0"/>
              </a:defRPr>
            </a:lvl3pPr>
            <a:lvl4pPr marL="1645806" indent="-235115">
              <a:defRPr sz="2500">
                <a:solidFill>
                  <a:schemeClr val="tx1"/>
                </a:solidFill>
                <a:latin typeface="Arial" charset="0"/>
              </a:defRPr>
            </a:lvl4pPr>
            <a:lvl5pPr marL="2116036" indent="-235115">
              <a:defRPr sz="2500">
                <a:solidFill>
                  <a:schemeClr val="tx1"/>
                </a:solidFill>
                <a:latin typeface="Arial" charset="0"/>
              </a:defRPr>
            </a:lvl5pPr>
            <a:lvl6pPr marL="2586266" indent="-235115" fontAlgn="base">
              <a:spcBef>
                <a:spcPct val="0"/>
              </a:spcBef>
              <a:spcAft>
                <a:spcPct val="0"/>
              </a:spcAft>
              <a:defRPr sz="2500">
                <a:solidFill>
                  <a:schemeClr val="tx1"/>
                </a:solidFill>
                <a:latin typeface="Arial" charset="0"/>
              </a:defRPr>
            </a:lvl6pPr>
            <a:lvl7pPr marL="3056496" indent="-235115" fontAlgn="base">
              <a:spcBef>
                <a:spcPct val="0"/>
              </a:spcBef>
              <a:spcAft>
                <a:spcPct val="0"/>
              </a:spcAft>
              <a:defRPr sz="2500">
                <a:solidFill>
                  <a:schemeClr val="tx1"/>
                </a:solidFill>
                <a:latin typeface="Arial" charset="0"/>
              </a:defRPr>
            </a:lvl7pPr>
            <a:lvl8pPr marL="3526727" indent="-235115" fontAlgn="base">
              <a:spcBef>
                <a:spcPct val="0"/>
              </a:spcBef>
              <a:spcAft>
                <a:spcPct val="0"/>
              </a:spcAft>
              <a:defRPr sz="2500">
                <a:solidFill>
                  <a:schemeClr val="tx1"/>
                </a:solidFill>
                <a:latin typeface="Arial" charset="0"/>
              </a:defRPr>
            </a:lvl8pPr>
            <a:lvl9pPr marL="3996957" indent="-235115" fontAlgn="base">
              <a:spcBef>
                <a:spcPct val="0"/>
              </a:spcBef>
              <a:spcAft>
                <a:spcPct val="0"/>
              </a:spcAft>
              <a:defRPr sz="2500">
                <a:solidFill>
                  <a:schemeClr val="tx1"/>
                </a:solidFill>
                <a:latin typeface="Arial" charset="0"/>
              </a:defRPr>
            </a:lvl9pPr>
          </a:lstStyle>
          <a:p>
            <a:fld id="{B2BEFD24-21DE-4131-8744-9583CAD3FC62}" type="slidenum">
              <a:rPr lang="en-US" sz="1200" smtClean="0"/>
              <a:pPr/>
              <a:t>17</a:t>
            </a:fld>
            <a:endParaRPr lang="en-US" sz="1200" dirty="0" smtClean="0"/>
          </a:p>
        </p:txBody>
      </p:sp>
    </p:spTree>
    <p:extLst>
      <p:ext uri="{BB962C8B-B14F-4D97-AF65-F5344CB8AC3E}">
        <p14:creationId xmlns:p14="http://schemas.microsoft.com/office/powerpoint/2010/main" val="3426360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noTextEdit="1"/>
          </p:cNvSpPr>
          <p:nvPr>
            <p:ph type="sldImg"/>
          </p:nvPr>
        </p:nvSpPr>
        <p:spPr>
          <a:ln/>
        </p:spPr>
      </p:sp>
      <p:sp>
        <p:nvSpPr>
          <p:cNvPr id="716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16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defRPr>
            </a:lvl1pPr>
            <a:lvl2pPr marL="764124" indent="-293894">
              <a:defRPr sz="2500">
                <a:solidFill>
                  <a:schemeClr val="tx1"/>
                </a:solidFill>
                <a:latin typeface="Arial" charset="0"/>
              </a:defRPr>
            </a:lvl2pPr>
            <a:lvl3pPr marL="1175576" indent="-235115">
              <a:defRPr sz="2500">
                <a:solidFill>
                  <a:schemeClr val="tx1"/>
                </a:solidFill>
                <a:latin typeface="Arial" charset="0"/>
              </a:defRPr>
            </a:lvl3pPr>
            <a:lvl4pPr marL="1645806" indent="-235115">
              <a:defRPr sz="2500">
                <a:solidFill>
                  <a:schemeClr val="tx1"/>
                </a:solidFill>
                <a:latin typeface="Arial" charset="0"/>
              </a:defRPr>
            </a:lvl4pPr>
            <a:lvl5pPr marL="2116036" indent="-235115">
              <a:defRPr sz="2500">
                <a:solidFill>
                  <a:schemeClr val="tx1"/>
                </a:solidFill>
                <a:latin typeface="Arial" charset="0"/>
              </a:defRPr>
            </a:lvl5pPr>
            <a:lvl6pPr marL="2586266" indent="-235115" fontAlgn="base">
              <a:spcBef>
                <a:spcPct val="0"/>
              </a:spcBef>
              <a:spcAft>
                <a:spcPct val="0"/>
              </a:spcAft>
              <a:defRPr sz="2500">
                <a:solidFill>
                  <a:schemeClr val="tx1"/>
                </a:solidFill>
                <a:latin typeface="Arial" charset="0"/>
              </a:defRPr>
            </a:lvl6pPr>
            <a:lvl7pPr marL="3056496" indent="-235115" fontAlgn="base">
              <a:spcBef>
                <a:spcPct val="0"/>
              </a:spcBef>
              <a:spcAft>
                <a:spcPct val="0"/>
              </a:spcAft>
              <a:defRPr sz="2500">
                <a:solidFill>
                  <a:schemeClr val="tx1"/>
                </a:solidFill>
                <a:latin typeface="Arial" charset="0"/>
              </a:defRPr>
            </a:lvl7pPr>
            <a:lvl8pPr marL="3526727" indent="-235115" fontAlgn="base">
              <a:spcBef>
                <a:spcPct val="0"/>
              </a:spcBef>
              <a:spcAft>
                <a:spcPct val="0"/>
              </a:spcAft>
              <a:defRPr sz="2500">
                <a:solidFill>
                  <a:schemeClr val="tx1"/>
                </a:solidFill>
                <a:latin typeface="Arial" charset="0"/>
              </a:defRPr>
            </a:lvl8pPr>
            <a:lvl9pPr marL="3996957" indent="-235115" fontAlgn="base">
              <a:spcBef>
                <a:spcPct val="0"/>
              </a:spcBef>
              <a:spcAft>
                <a:spcPct val="0"/>
              </a:spcAft>
              <a:defRPr sz="2500">
                <a:solidFill>
                  <a:schemeClr val="tx1"/>
                </a:solidFill>
                <a:latin typeface="Arial" charset="0"/>
              </a:defRPr>
            </a:lvl9pPr>
          </a:lstStyle>
          <a:p>
            <a:fld id="{CA0E2C0C-60D0-4207-89E0-E0D7616587B8}" type="slidenum">
              <a:rPr lang="en-US" sz="1200" smtClean="0"/>
              <a:pPr/>
              <a:t>18</a:t>
            </a:fld>
            <a:endParaRPr lang="en-US" sz="1200" dirty="0" smtClean="0"/>
          </a:p>
        </p:txBody>
      </p:sp>
    </p:spTree>
    <p:extLst>
      <p:ext uri="{BB962C8B-B14F-4D97-AF65-F5344CB8AC3E}">
        <p14:creationId xmlns:p14="http://schemas.microsoft.com/office/powerpoint/2010/main" val="4054056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a:ln/>
        </p:spPr>
      </p:sp>
      <p:sp>
        <p:nvSpPr>
          <p:cNvPr id="737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37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defRPr>
            </a:lvl1pPr>
            <a:lvl2pPr marL="764124" indent="-293894">
              <a:defRPr sz="2500">
                <a:solidFill>
                  <a:schemeClr val="tx1"/>
                </a:solidFill>
                <a:latin typeface="Arial" charset="0"/>
              </a:defRPr>
            </a:lvl2pPr>
            <a:lvl3pPr marL="1175576" indent="-235115">
              <a:defRPr sz="2500">
                <a:solidFill>
                  <a:schemeClr val="tx1"/>
                </a:solidFill>
                <a:latin typeface="Arial" charset="0"/>
              </a:defRPr>
            </a:lvl3pPr>
            <a:lvl4pPr marL="1645806" indent="-235115">
              <a:defRPr sz="2500">
                <a:solidFill>
                  <a:schemeClr val="tx1"/>
                </a:solidFill>
                <a:latin typeface="Arial" charset="0"/>
              </a:defRPr>
            </a:lvl4pPr>
            <a:lvl5pPr marL="2116036" indent="-235115">
              <a:defRPr sz="2500">
                <a:solidFill>
                  <a:schemeClr val="tx1"/>
                </a:solidFill>
                <a:latin typeface="Arial" charset="0"/>
              </a:defRPr>
            </a:lvl5pPr>
            <a:lvl6pPr marL="2586266" indent="-235115" fontAlgn="base">
              <a:spcBef>
                <a:spcPct val="0"/>
              </a:spcBef>
              <a:spcAft>
                <a:spcPct val="0"/>
              </a:spcAft>
              <a:defRPr sz="2500">
                <a:solidFill>
                  <a:schemeClr val="tx1"/>
                </a:solidFill>
                <a:latin typeface="Arial" charset="0"/>
              </a:defRPr>
            </a:lvl6pPr>
            <a:lvl7pPr marL="3056496" indent="-235115" fontAlgn="base">
              <a:spcBef>
                <a:spcPct val="0"/>
              </a:spcBef>
              <a:spcAft>
                <a:spcPct val="0"/>
              </a:spcAft>
              <a:defRPr sz="2500">
                <a:solidFill>
                  <a:schemeClr val="tx1"/>
                </a:solidFill>
                <a:latin typeface="Arial" charset="0"/>
              </a:defRPr>
            </a:lvl7pPr>
            <a:lvl8pPr marL="3526727" indent="-235115" fontAlgn="base">
              <a:spcBef>
                <a:spcPct val="0"/>
              </a:spcBef>
              <a:spcAft>
                <a:spcPct val="0"/>
              </a:spcAft>
              <a:defRPr sz="2500">
                <a:solidFill>
                  <a:schemeClr val="tx1"/>
                </a:solidFill>
                <a:latin typeface="Arial" charset="0"/>
              </a:defRPr>
            </a:lvl8pPr>
            <a:lvl9pPr marL="3996957" indent="-235115" fontAlgn="base">
              <a:spcBef>
                <a:spcPct val="0"/>
              </a:spcBef>
              <a:spcAft>
                <a:spcPct val="0"/>
              </a:spcAft>
              <a:defRPr sz="2500">
                <a:solidFill>
                  <a:schemeClr val="tx1"/>
                </a:solidFill>
                <a:latin typeface="Arial" charset="0"/>
              </a:defRPr>
            </a:lvl9pPr>
          </a:lstStyle>
          <a:p>
            <a:fld id="{95F1FE99-8784-44AA-A32C-E9A58DCFDC71}" type="slidenum">
              <a:rPr lang="en-US" sz="1200" smtClean="0"/>
              <a:pPr/>
              <a:t>19</a:t>
            </a:fld>
            <a:endParaRPr lang="en-US" sz="1200" dirty="0" smtClean="0"/>
          </a:p>
        </p:txBody>
      </p:sp>
    </p:spTree>
    <p:extLst>
      <p:ext uri="{BB962C8B-B14F-4D97-AF65-F5344CB8AC3E}">
        <p14:creationId xmlns:p14="http://schemas.microsoft.com/office/powerpoint/2010/main" val="2332133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a:ln/>
        </p:spPr>
      </p:sp>
      <p:sp>
        <p:nvSpPr>
          <p:cNvPr id="3686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3686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defRPr>
            </a:lvl1pPr>
            <a:lvl2pPr marL="764124" indent="-293894">
              <a:defRPr sz="2500">
                <a:solidFill>
                  <a:schemeClr val="tx1"/>
                </a:solidFill>
                <a:latin typeface="Arial" charset="0"/>
              </a:defRPr>
            </a:lvl2pPr>
            <a:lvl3pPr marL="1175576" indent="-235115">
              <a:defRPr sz="2500">
                <a:solidFill>
                  <a:schemeClr val="tx1"/>
                </a:solidFill>
                <a:latin typeface="Arial" charset="0"/>
              </a:defRPr>
            </a:lvl3pPr>
            <a:lvl4pPr marL="1645806" indent="-235115">
              <a:defRPr sz="2500">
                <a:solidFill>
                  <a:schemeClr val="tx1"/>
                </a:solidFill>
                <a:latin typeface="Arial" charset="0"/>
              </a:defRPr>
            </a:lvl4pPr>
            <a:lvl5pPr marL="2116036" indent="-235115">
              <a:defRPr sz="2500">
                <a:solidFill>
                  <a:schemeClr val="tx1"/>
                </a:solidFill>
                <a:latin typeface="Arial" charset="0"/>
              </a:defRPr>
            </a:lvl5pPr>
            <a:lvl6pPr marL="2586266" indent="-235115" fontAlgn="base">
              <a:spcBef>
                <a:spcPct val="0"/>
              </a:spcBef>
              <a:spcAft>
                <a:spcPct val="0"/>
              </a:spcAft>
              <a:defRPr sz="2500">
                <a:solidFill>
                  <a:schemeClr val="tx1"/>
                </a:solidFill>
                <a:latin typeface="Arial" charset="0"/>
              </a:defRPr>
            </a:lvl6pPr>
            <a:lvl7pPr marL="3056496" indent="-235115" fontAlgn="base">
              <a:spcBef>
                <a:spcPct val="0"/>
              </a:spcBef>
              <a:spcAft>
                <a:spcPct val="0"/>
              </a:spcAft>
              <a:defRPr sz="2500">
                <a:solidFill>
                  <a:schemeClr val="tx1"/>
                </a:solidFill>
                <a:latin typeface="Arial" charset="0"/>
              </a:defRPr>
            </a:lvl7pPr>
            <a:lvl8pPr marL="3526727" indent="-235115" fontAlgn="base">
              <a:spcBef>
                <a:spcPct val="0"/>
              </a:spcBef>
              <a:spcAft>
                <a:spcPct val="0"/>
              </a:spcAft>
              <a:defRPr sz="2500">
                <a:solidFill>
                  <a:schemeClr val="tx1"/>
                </a:solidFill>
                <a:latin typeface="Arial" charset="0"/>
              </a:defRPr>
            </a:lvl8pPr>
            <a:lvl9pPr marL="3996957" indent="-235115" fontAlgn="base">
              <a:spcBef>
                <a:spcPct val="0"/>
              </a:spcBef>
              <a:spcAft>
                <a:spcPct val="0"/>
              </a:spcAft>
              <a:defRPr sz="2500">
                <a:solidFill>
                  <a:schemeClr val="tx1"/>
                </a:solidFill>
                <a:latin typeface="Arial" charset="0"/>
              </a:defRPr>
            </a:lvl9pPr>
          </a:lstStyle>
          <a:p>
            <a:fld id="{045A3F86-9D27-483F-B7E1-1104064D14A8}" type="slidenum">
              <a:rPr lang="en-US" sz="1200" smtClean="0"/>
              <a:pPr/>
              <a:t>2</a:t>
            </a:fld>
            <a:endParaRPr lang="en-US" sz="1200" dirty="0" smtClean="0"/>
          </a:p>
        </p:txBody>
      </p:sp>
    </p:spTree>
    <p:extLst>
      <p:ext uri="{BB962C8B-B14F-4D97-AF65-F5344CB8AC3E}">
        <p14:creationId xmlns:p14="http://schemas.microsoft.com/office/powerpoint/2010/main" val="28631488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noTextEdit="1"/>
          </p:cNvSpPr>
          <p:nvPr>
            <p:ph type="sldImg"/>
          </p:nvPr>
        </p:nvSpPr>
        <p:spPr>
          <a:ln/>
        </p:spPr>
      </p:sp>
      <p:sp>
        <p:nvSpPr>
          <p:cNvPr id="757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757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defRPr>
            </a:lvl1pPr>
            <a:lvl2pPr marL="764124" indent="-293894">
              <a:defRPr sz="2500">
                <a:solidFill>
                  <a:schemeClr val="tx1"/>
                </a:solidFill>
                <a:latin typeface="Arial" charset="0"/>
              </a:defRPr>
            </a:lvl2pPr>
            <a:lvl3pPr marL="1175576" indent="-235115">
              <a:defRPr sz="2500">
                <a:solidFill>
                  <a:schemeClr val="tx1"/>
                </a:solidFill>
                <a:latin typeface="Arial" charset="0"/>
              </a:defRPr>
            </a:lvl3pPr>
            <a:lvl4pPr marL="1645806" indent="-235115">
              <a:defRPr sz="2500">
                <a:solidFill>
                  <a:schemeClr val="tx1"/>
                </a:solidFill>
                <a:latin typeface="Arial" charset="0"/>
              </a:defRPr>
            </a:lvl4pPr>
            <a:lvl5pPr marL="2116036" indent="-235115">
              <a:defRPr sz="2500">
                <a:solidFill>
                  <a:schemeClr val="tx1"/>
                </a:solidFill>
                <a:latin typeface="Arial" charset="0"/>
              </a:defRPr>
            </a:lvl5pPr>
            <a:lvl6pPr marL="2586266" indent="-235115" fontAlgn="base">
              <a:spcBef>
                <a:spcPct val="0"/>
              </a:spcBef>
              <a:spcAft>
                <a:spcPct val="0"/>
              </a:spcAft>
              <a:defRPr sz="2500">
                <a:solidFill>
                  <a:schemeClr val="tx1"/>
                </a:solidFill>
                <a:latin typeface="Arial" charset="0"/>
              </a:defRPr>
            </a:lvl6pPr>
            <a:lvl7pPr marL="3056496" indent="-235115" fontAlgn="base">
              <a:spcBef>
                <a:spcPct val="0"/>
              </a:spcBef>
              <a:spcAft>
                <a:spcPct val="0"/>
              </a:spcAft>
              <a:defRPr sz="2500">
                <a:solidFill>
                  <a:schemeClr val="tx1"/>
                </a:solidFill>
                <a:latin typeface="Arial" charset="0"/>
              </a:defRPr>
            </a:lvl7pPr>
            <a:lvl8pPr marL="3526727" indent="-235115" fontAlgn="base">
              <a:spcBef>
                <a:spcPct val="0"/>
              </a:spcBef>
              <a:spcAft>
                <a:spcPct val="0"/>
              </a:spcAft>
              <a:defRPr sz="2500">
                <a:solidFill>
                  <a:schemeClr val="tx1"/>
                </a:solidFill>
                <a:latin typeface="Arial" charset="0"/>
              </a:defRPr>
            </a:lvl8pPr>
            <a:lvl9pPr marL="3996957" indent="-235115" fontAlgn="base">
              <a:spcBef>
                <a:spcPct val="0"/>
              </a:spcBef>
              <a:spcAft>
                <a:spcPct val="0"/>
              </a:spcAft>
              <a:defRPr sz="2500">
                <a:solidFill>
                  <a:schemeClr val="tx1"/>
                </a:solidFill>
                <a:latin typeface="Arial" charset="0"/>
              </a:defRPr>
            </a:lvl9pPr>
          </a:lstStyle>
          <a:p>
            <a:fld id="{0695B04B-4F25-4561-958D-6D8E2C53F612}" type="slidenum">
              <a:rPr lang="en-US" sz="1200" smtClean="0"/>
              <a:pPr/>
              <a:t>20</a:t>
            </a:fld>
            <a:endParaRPr lang="en-US" sz="1200" dirty="0" smtClean="0"/>
          </a:p>
        </p:txBody>
      </p:sp>
    </p:spTree>
    <p:extLst>
      <p:ext uri="{BB962C8B-B14F-4D97-AF65-F5344CB8AC3E}">
        <p14:creationId xmlns:p14="http://schemas.microsoft.com/office/powerpoint/2010/main" val="28162561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defRPr>
            </a:lvl1pPr>
            <a:lvl2pPr marL="764124" indent="-293894">
              <a:defRPr sz="2500">
                <a:solidFill>
                  <a:schemeClr val="tx1"/>
                </a:solidFill>
                <a:latin typeface="Arial" charset="0"/>
              </a:defRPr>
            </a:lvl2pPr>
            <a:lvl3pPr marL="1175576" indent="-235115">
              <a:defRPr sz="2500">
                <a:solidFill>
                  <a:schemeClr val="tx1"/>
                </a:solidFill>
                <a:latin typeface="Arial" charset="0"/>
              </a:defRPr>
            </a:lvl3pPr>
            <a:lvl4pPr marL="1645806" indent="-235115">
              <a:defRPr sz="2500">
                <a:solidFill>
                  <a:schemeClr val="tx1"/>
                </a:solidFill>
                <a:latin typeface="Arial" charset="0"/>
              </a:defRPr>
            </a:lvl4pPr>
            <a:lvl5pPr marL="2116036" indent="-235115">
              <a:defRPr sz="2500">
                <a:solidFill>
                  <a:schemeClr val="tx1"/>
                </a:solidFill>
                <a:latin typeface="Arial" charset="0"/>
              </a:defRPr>
            </a:lvl5pPr>
            <a:lvl6pPr marL="2586266" indent="-235115" fontAlgn="base">
              <a:spcBef>
                <a:spcPct val="0"/>
              </a:spcBef>
              <a:spcAft>
                <a:spcPct val="0"/>
              </a:spcAft>
              <a:defRPr sz="2500">
                <a:solidFill>
                  <a:schemeClr val="tx1"/>
                </a:solidFill>
                <a:latin typeface="Arial" charset="0"/>
              </a:defRPr>
            </a:lvl6pPr>
            <a:lvl7pPr marL="3056496" indent="-235115" fontAlgn="base">
              <a:spcBef>
                <a:spcPct val="0"/>
              </a:spcBef>
              <a:spcAft>
                <a:spcPct val="0"/>
              </a:spcAft>
              <a:defRPr sz="2500">
                <a:solidFill>
                  <a:schemeClr val="tx1"/>
                </a:solidFill>
                <a:latin typeface="Arial" charset="0"/>
              </a:defRPr>
            </a:lvl7pPr>
            <a:lvl8pPr marL="3526727" indent="-235115" fontAlgn="base">
              <a:spcBef>
                <a:spcPct val="0"/>
              </a:spcBef>
              <a:spcAft>
                <a:spcPct val="0"/>
              </a:spcAft>
              <a:defRPr sz="2500">
                <a:solidFill>
                  <a:schemeClr val="tx1"/>
                </a:solidFill>
                <a:latin typeface="Arial" charset="0"/>
              </a:defRPr>
            </a:lvl8pPr>
            <a:lvl9pPr marL="3996957" indent="-235115" fontAlgn="base">
              <a:spcBef>
                <a:spcPct val="0"/>
              </a:spcBef>
              <a:spcAft>
                <a:spcPct val="0"/>
              </a:spcAft>
              <a:defRPr sz="2500">
                <a:solidFill>
                  <a:schemeClr val="tx1"/>
                </a:solidFill>
                <a:latin typeface="Arial" charset="0"/>
              </a:defRPr>
            </a:lvl9pPr>
          </a:lstStyle>
          <a:p>
            <a:fld id="{94BA65BE-53D5-4F94-952E-AA318389DFB1}" type="slidenum">
              <a:rPr lang="en-US" sz="1200" smtClean="0"/>
              <a:pPr/>
              <a:t>21</a:t>
            </a:fld>
            <a:endParaRPr lang="en-US" sz="1200" dirty="0" smtClean="0"/>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xfrm>
            <a:off x="944880" y="4451985"/>
            <a:ext cx="5196840" cy="421767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4450629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defRPr>
            </a:lvl1pPr>
            <a:lvl2pPr marL="764124" indent="-293894">
              <a:defRPr sz="2500">
                <a:solidFill>
                  <a:schemeClr val="tx1"/>
                </a:solidFill>
                <a:latin typeface="Arial" charset="0"/>
              </a:defRPr>
            </a:lvl2pPr>
            <a:lvl3pPr marL="1175576" indent="-235115">
              <a:defRPr sz="2500">
                <a:solidFill>
                  <a:schemeClr val="tx1"/>
                </a:solidFill>
                <a:latin typeface="Arial" charset="0"/>
              </a:defRPr>
            </a:lvl3pPr>
            <a:lvl4pPr marL="1645806" indent="-235115">
              <a:defRPr sz="2500">
                <a:solidFill>
                  <a:schemeClr val="tx1"/>
                </a:solidFill>
                <a:latin typeface="Arial" charset="0"/>
              </a:defRPr>
            </a:lvl4pPr>
            <a:lvl5pPr marL="2116036" indent="-235115">
              <a:defRPr sz="2500">
                <a:solidFill>
                  <a:schemeClr val="tx1"/>
                </a:solidFill>
                <a:latin typeface="Arial" charset="0"/>
              </a:defRPr>
            </a:lvl5pPr>
            <a:lvl6pPr marL="2586266" indent="-235115" fontAlgn="base">
              <a:spcBef>
                <a:spcPct val="0"/>
              </a:spcBef>
              <a:spcAft>
                <a:spcPct val="0"/>
              </a:spcAft>
              <a:defRPr sz="2500">
                <a:solidFill>
                  <a:schemeClr val="tx1"/>
                </a:solidFill>
                <a:latin typeface="Arial" charset="0"/>
              </a:defRPr>
            </a:lvl6pPr>
            <a:lvl7pPr marL="3056496" indent="-235115" fontAlgn="base">
              <a:spcBef>
                <a:spcPct val="0"/>
              </a:spcBef>
              <a:spcAft>
                <a:spcPct val="0"/>
              </a:spcAft>
              <a:defRPr sz="2500">
                <a:solidFill>
                  <a:schemeClr val="tx1"/>
                </a:solidFill>
                <a:latin typeface="Arial" charset="0"/>
              </a:defRPr>
            </a:lvl7pPr>
            <a:lvl8pPr marL="3526727" indent="-235115" fontAlgn="base">
              <a:spcBef>
                <a:spcPct val="0"/>
              </a:spcBef>
              <a:spcAft>
                <a:spcPct val="0"/>
              </a:spcAft>
              <a:defRPr sz="2500">
                <a:solidFill>
                  <a:schemeClr val="tx1"/>
                </a:solidFill>
                <a:latin typeface="Arial" charset="0"/>
              </a:defRPr>
            </a:lvl8pPr>
            <a:lvl9pPr marL="3996957" indent="-235115" fontAlgn="base">
              <a:spcBef>
                <a:spcPct val="0"/>
              </a:spcBef>
              <a:spcAft>
                <a:spcPct val="0"/>
              </a:spcAft>
              <a:defRPr sz="2500">
                <a:solidFill>
                  <a:schemeClr val="tx1"/>
                </a:solidFill>
                <a:latin typeface="Arial" charset="0"/>
              </a:defRPr>
            </a:lvl9pPr>
          </a:lstStyle>
          <a:p>
            <a:fld id="{7D3A0FE3-370B-491F-868B-425729414E25}" type="slidenum">
              <a:rPr lang="en-US" sz="1200" smtClean="0"/>
              <a:pPr/>
              <a:t>22</a:t>
            </a:fld>
            <a:endParaRPr lang="en-US" sz="1200" dirty="0" smtClean="0"/>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xfrm>
            <a:off x="944880" y="4451985"/>
            <a:ext cx="5196840" cy="421767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8451233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noTextEdit="1"/>
          </p:cNvSpPr>
          <p:nvPr>
            <p:ph type="sldImg"/>
          </p:nvPr>
        </p:nvSpPr>
        <p:spPr>
          <a:ln/>
        </p:spPr>
      </p:sp>
      <p:sp>
        <p:nvSpPr>
          <p:cNvPr id="849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49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defRPr>
            </a:lvl1pPr>
            <a:lvl2pPr marL="764124" indent="-293894">
              <a:defRPr sz="2500">
                <a:solidFill>
                  <a:schemeClr val="tx1"/>
                </a:solidFill>
                <a:latin typeface="Arial" charset="0"/>
              </a:defRPr>
            </a:lvl2pPr>
            <a:lvl3pPr marL="1175576" indent="-235115">
              <a:defRPr sz="2500">
                <a:solidFill>
                  <a:schemeClr val="tx1"/>
                </a:solidFill>
                <a:latin typeface="Arial" charset="0"/>
              </a:defRPr>
            </a:lvl3pPr>
            <a:lvl4pPr marL="1645806" indent="-235115">
              <a:defRPr sz="2500">
                <a:solidFill>
                  <a:schemeClr val="tx1"/>
                </a:solidFill>
                <a:latin typeface="Arial" charset="0"/>
              </a:defRPr>
            </a:lvl4pPr>
            <a:lvl5pPr marL="2116036" indent="-235115">
              <a:defRPr sz="2500">
                <a:solidFill>
                  <a:schemeClr val="tx1"/>
                </a:solidFill>
                <a:latin typeface="Arial" charset="0"/>
              </a:defRPr>
            </a:lvl5pPr>
            <a:lvl6pPr marL="2586266" indent="-235115" fontAlgn="base">
              <a:spcBef>
                <a:spcPct val="0"/>
              </a:spcBef>
              <a:spcAft>
                <a:spcPct val="0"/>
              </a:spcAft>
              <a:defRPr sz="2500">
                <a:solidFill>
                  <a:schemeClr val="tx1"/>
                </a:solidFill>
                <a:latin typeface="Arial" charset="0"/>
              </a:defRPr>
            </a:lvl6pPr>
            <a:lvl7pPr marL="3056496" indent="-235115" fontAlgn="base">
              <a:spcBef>
                <a:spcPct val="0"/>
              </a:spcBef>
              <a:spcAft>
                <a:spcPct val="0"/>
              </a:spcAft>
              <a:defRPr sz="2500">
                <a:solidFill>
                  <a:schemeClr val="tx1"/>
                </a:solidFill>
                <a:latin typeface="Arial" charset="0"/>
              </a:defRPr>
            </a:lvl7pPr>
            <a:lvl8pPr marL="3526727" indent="-235115" fontAlgn="base">
              <a:spcBef>
                <a:spcPct val="0"/>
              </a:spcBef>
              <a:spcAft>
                <a:spcPct val="0"/>
              </a:spcAft>
              <a:defRPr sz="2500">
                <a:solidFill>
                  <a:schemeClr val="tx1"/>
                </a:solidFill>
                <a:latin typeface="Arial" charset="0"/>
              </a:defRPr>
            </a:lvl8pPr>
            <a:lvl9pPr marL="3996957" indent="-235115" fontAlgn="base">
              <a:spcBef>
                <a:spcPct val="0"/>
              </a:spcBef>
              <a:spcAft>
                <a:spcPct val="0"/>
              </a:spcAft>
              <a:defRPr sz="2500">
                <a:solidFill>
                  <a:schemeClr val="tx1"/>
                </a:solidFill>
                <a:latin typeface="Arial" charset="0"/>
              </a:defRPr>
            </a:lvl9pPr>
          </a:lstStyle>
          <a:p>
            <a:fld id="{E0597DBF-CA43-461E-92F6-20BE88F75C56}" type="slidenum">
              <a:rPr lang="en-US" sz="1200" smtClean="0"/>
              <a:pPr/>
              <a:t>23</a:t>
            </a:fld>
            <a:endParaRPr lang="en-US" sz="1200" dirty="0" smtClean="0"/>
          </a:p>
        </p:txBody>
      </p:sp>
    </p:spTree>
    <p:extLst>
      <p:ext uri="{BB962C8B-B14F-4D97-AF65-F5344CB8AC3E}">
        <p14:creationId xmlns:p14="http://schemas.microsoft.com/office/powerpoint/2010/main" val="30441281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noTextEdit="1"/>
          </p:cNvSpPr>
          <p:nvPr>
            <p:ph type="sldImg"/>
          </p:nvPr>
        </p:nvSpPr>
        <p:spPr>
          <a:ln/>
        </p:spPr>
      </p:sp>
      <p:sp>
        <p:nvSpPr>
          <p:cNvPr id="8704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704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defRPr>
            </a:lvl1pPr>
            <a:lvl2pPr marL="764124" indent="-293894">
              <a:defRPr sz="2500">
                <a:solidFill>
                  <a:schemeClr val="tx1"/>
                </a:solidFill>
                <a:latin typeface="Arial" charset="0"/>
              </a:defRPr>
            </a:lvl2pPr>
            <a:lvl3pPr marL="1175576" indent="-235115">
              <a:defRPr sz="2500">
                <a:solidFill>
                  <a:schemeClr val="tx1"/>
                </a:solidFill>
                <a:latin typeface="Arial" charset="0"/>
              </a:defRPr>
            </a:lvl3pPr>
            <a:lvl4pPr marL="1645806" indent="-235115">
              <a:defRPr sz="2500">
                <a:solidFill>
                  <a:schemeClr val="tx1"/>
                </a:solidFill>
                <a:latin typeface="Arial" charset="0"/>
              </a:defRPr>
            </a:lvl4pPr>
            <a:lvl5pPr marL="2116036" indent="-235115">
              <a:defRPr sz="2500">
                <a:solidFill>
                  <a:schemeClr val="tx1"/>
                </a:solidFill>
                <a:latin typeface="Arial" charset="0"/>
              </a:defRPr>
            </a:lvl5pPr>
            <a:lvl6pPr marL="2586266" indent="-235115" fontAlgn="base">
              <a:spcBef>
                <a:spcPct val="0"/>
              </a:spcBef>
              <a:spcAft>
                <a:spcPct val="0"/>
              </a:spcAft>
              <a:defRPr sz="2500">
                <a:solidFill>
                  <a:schemeClr val="tx1"/>
                </a:solidFill>
                <a:latin typeface="Arial" charset="0"/>
              </a:defRPr>
            </a:lvl6pPr>
            <a:lvl7pPr marL="3056496" indent="-235115" fontAlgn="base">
              <a:spcBef>
                <a:spcPct val="0"/>
              </a:spcBef>
              <a:spcAft>
                <a:spcPct val="0"/>
              </a:spcAft>
              <a:defRPr sz="2500">
                <a:solidFill>
                  <a:schemeClr val="tx1"/>
                </a:solidFill>
                <a:latin typeface="Arial" charset="0"/>
              </a:defRPr>
            </a:lvl7pPr>
            <a:lvl8pPr marL="3526727" indent="-235115" fontAlgn="base">
              <a:spcBef>
                <a:spcPct val="0"/>
              </a:spcBef>
              <a:spcAft>
                <a:spcPct val="0"/>
              </a:spcAft>
              <a:defRPr sz="2500">
                <a:solidFill>
                  <a:schemeClr val="tx1"/>
                </a:solidFill>
                <a:latin typeface="Arial" charset="0"/>
              </a:defRPr>
            </a:lvl8pPr>
            <a:lvl9pPr marL="3996957" indent="-235115" fontAlgn="base">
              <a:spcBef>
                <a:spcPct val="0"/>
              </a:spcBef>
              <a:spcAft>
                <a:spcPct val="0"/>
              </a:spcAft>
              <a:defRPr sz="2500">
                <a:solidFill>
                  <a:schemeClr val="tx1"/>
                </a:solidFill>
                <a:latin typeface="Arial" charset="0"/>
              </a:defRPr>
            </a:lvl9pPr>
          </a:lstStyle>
          <a:p>
            <a:fld id="{BDCE2DCD-A744-4249-B33D-B0E10009666F}" type="slidenum">
              <a:rPr lang="en-US" sz="1200" smtClean="0"/>
              <a:pPr/>
              <a:t>24</a:t>
            </a:fld>
            <a:endParaRPr lang="en-US" sz="1200" dirty="0" smtClean="0"/>
          </a:p>
        </p:txBody>
      </p:sp>
    </p:spTree>
    <p:extLst>
      <p:ext uri="{BB962C8B-B14F-4D97-AF65-F5344CB8AC3E}">
        <p14:creationId xmlns:p14="http://schemas.microsoft.com/office/powerpoint/2010/main" val="30451771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defRPr>
            </a:lvl1pPr>
            <a:lvl2pPr marL="764124" indent="-293894">
              <a:defRPr sz="2500">
                <a:solidFill>
                  <a:schemeClr val="tx1"/>
                </a:solidFill>
                <a:latin typeface="Arial" charset="0"/>
              </a:defRPr>
            </a:lvl2pPr>
            <a:lvl3pPr marL="1175576" indent="-235115">
              <a:defRPr sz="2500">
                <a:solidFill>
                  <a:schemeClr val="tx1"/>
                </a:solidFill>
                <a:latin typeface="Arial" charset="0"/>
              </a:defRPr>
            </a:lvl3pPr>
            <a:lvl4pPr marL="1645806" indent="-235115">
              <a:defRPr sz="2500">
                <a:solidFill>
                  <a:schemeClr val="tx1"/>
                </a:solidFill>
                <a:latin typeface="Arial" charset="0"/>
              </a:defRPr>
            </a:lvl4pPr>
            <a:lvl5pPr marL="2116036" indent="-235115">
              <a:defRPr sz="2500">
                <a:solidFill>
                  <a:schemeClr val="tx1"/>
                </a:solidFill>
                <a:latin typeface="Arial" charset="0"/>
              </a:defRPr>
            </a:lvl5pPr>
            <a:lvl6pPr marL="2586266" indent="-235115" fontAlgn="base">
              <a:spcBef>
                <a:spcPct val="0"/>
              </a:spcBef>
              <a:spcAft>
                <a:spcPct val="0"/>
              </a:spcAft>
              <a:defRPr sz="2500">
                <a:solidFill>
                  <a:schemeClr val="tx1"/>
                </a:solidFill>
                <a:latin typeface="Arial" charset="0"/>
              </a:defRPr>
            </a:lvl6pPr>
            <a:lvl7pPr marL="3056496" indent="-235115" fontAlgn="base">
              <a:spcBef>
                <a:spcPct val="0"/>
              </a:spcBef>
              <a:spcAft>
                <a:spcPct val="0"/>
              </a:spcAft>
              <a:defRPr sz="2500">
                <a:solidFill>
                  <a:schemeClr val="tx1"/>
                </a:solidFill>
                <a:latin typeface="Arial" charset="0"/>
              </a:defRPr>
            </a:lvl7pPr>
            <a:lvl8pPr marL="3526727" indent="-235115" fontAlgn="base">
              <a:spcBef>
                <a:spcPct val="0"/>
              </a:spcBef>
              <a:spcAft>
                <a:spcPct val="0"/>
              </a:spcAft>
              <a:defRPr sz="2500">
                <a:solidFill>
                  <a:schemeClr val="tx1"/>
                </a:solidFill>
                <a:latin typeface="Arial" charset="0"/>
              </a:defRPr>
            </a:lvl8pPr>
            <a:lvl9pPr marL="3996957" indent="-235115" fontAlgn="base">
              <a:spcBef>
                <a:spcPct val="0"/>
              </a:spcBef>
              <a:spcAft>
                <a:spcPct val="0"/>
              </a:spcAft>
              <a:defRPr sz="2500">
                <a:solidFill>
                  <a:schemeClr val="tx1"/>
                </a:solidFill>
                <a:latin typeface="Arial" charset="0"/>
              </a:defRPr>
            </a:lvl9pPr>
          </a:lstStyle>
          <a:p>
            <a:fld id="{8B7D1449-8FE9-4C0B-B3EA-51602B9FFC73}" type="slidenum">
              <a:rPr lang="en-US" sz="1200" smtClean="0"/>
              <a:pPr/>
              <a:t>25</a:t>
            </a:fld>
            <a:endParaRPr lang="en-US" sz="1200" dirty="0" smtClean="0"/>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xfrm>
            <a:off x="944880" y="4451985"/>
            <a:ext cx="5196840" cy="421767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24549324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defRPr>
            </a:lvl1pPr>
            <a:lvl2pPr marL="764124" indent="-293894">
              <a:defRPr sz="2500">
                <a:solidFill>
                  <a:schemeClr val="tx1"/>
                </a:solidFill>
                <a:latin typeface="Arial" charset="0"/>
              </a:defRPr>
            </a:lvl2pPr>
            <a:lvl3pPr marL="1175576" indent="-235115">
              <a:defRPr sz="2500">
                <a:solidFill>
                  <a:schemeClr val="tx1"/>
                </a:solidFill>
                <a:latin typeface="Arial" charset="0"/>
              </a:defRPr>
            </a:lvl3pPr>
            <a:lvl4pPr marL="1645806" indent="-235115">
              <a:defRPr sz="2500">
                <a:solidFill>
                  <a:schemeClr val="tx1"/>
                </a:solidFill>
                <a:latin typeface="Arial" charset="0"/>
              </a:defRPr>
            </a:lvl4pPr>
            <a:lvl5pPr marL="2116036" indent="-235115">
              <a:defRPr sz="2500">
                <a:solidFill>
                  <a:schemeClr val="tx1"/>
                </a:solidFill>
                <a:latin typeface="Arial" charset="0"/>
              </a:defRPr>
            </a:lvl5pPr>
            <a:lvl6pPr marL="2586266" indent="-235115" fontAlgn="base">
              <a:spcBef>
                <a:spcPct val="0"/>
              </a:spcBef>
              <a:spcAft>
                <a:spcPct val="0"/>
              </a:spcAft>
              <a:defRPr sz="2500">
                <a:solidFill>
                  <a:schemeClr val="tx1"/>
                </a:solidFill>
                <a:latin typeface="Arial" charset="0"/>
              </a:defRPr>
            </a:lvl6pPr>
            <a:lvl7pPr marL="3056496" indent="-235115" fontAlgn="base">
              <a:spcBef>
                <a:spcPct val="0"/>
              </a:spcBef>
              <a:spcAft>
                <a:spcPct val="0"/>
              </a:spcAft>
              <a:defRPr sz="2500">
                <a:solidFill>
                  <a:schemeClr val="tx1"/>
                </a:solidFill>
                <a:latin typeface="Arial" charset="0"/>
              </a:defRPr>
            </a:lvl7pPr>
            <a:lvl8pPr marL="3526727" indent="-235115" fontAlgn="base">
              <a:spcBef>
                <a:spcPct val="0"/>
              </a:spcBef>
              <a:spcAft>
                <a:spcPct val="0"/>
              </a:spcAft>
              <a:defRPr sz="2500">
                <a:solidFill>
                  <a:schemeClr val="tx1"/>
                </a:solidFill>
                <a:latin typeface="Arial" charset="0"/>
              </a:defRPr>
            </a:lvl8pPr>
            <a:lvl9pPr marL="3996957" indent="-235115" fontAlgn="base">
              <a:spcBef>
                <a:spcPct val="0"/>
              </a:spcBef>
              <a:spcAft>
                <a:spcPct val="0"/>
              </a:spcAft>
              <a:defRPr sz="2500">
                <a:solidFill>
                  <a:schemeClr val="tx1"/>
                </a:solidFill>
                <a:latin typeface="Arial" charset="0"/>
              </a:defRPr>
            </a:lvl9pPr>
          </a:lstStyle>
          <a:p>
            <a:fld id="{F5A17409-F9E6-4E5B-97D7-0A3DCC10F4B5}" type="slidenum">
              <a:rPr lang="en-US" sz="1200" smtClean="0"/>
              <a:pPr/>
              <a:t>26</a:t>
            </a:fld>
            <a:endParaRPr lang="en-US" sz="1200" dirty="0" smtClean="0"/>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xfrm>
            <a:off x="944880" y="4451985"/>
            <a:ext cx="5196840" cy="421767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7677900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noTextEdit="1"/>
          </p:cNvSpPr>
          <p:nvPr>
            <p:ph type="sldImg"/>
          </p:nvPr>
        </p:nvSpPr>
        <p:spPr>
          <a:ln/>
        </p:spPr>
      </p:sp>
      <p:sp>
        <p:nvSpPr>
          <p:cNvPr id="9523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523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defRPr>
            </a:lvl1pPr>
            <a:lvl2pPr marL="764124" indent="-293894">
              <a:defRPr sz="2500">
                <a:solidFill>
                  <a:schemeClr val="tx1"/>
                </a:solidFill>
                <a:latin typeface="Arial" charset="0"/>
              </a:defRPr>
            </a:lvl2pPr>
            <a:lvl3pPr marL="1175576" indent="-235115">
              <a:defRPr sz="2500">
                <a:solidFill>
                  <a:schemeClr val="tx1"/>
                </a:solidFill>
                <a:latin typeface="Arial" charset="0"/>
              </a:defRPr>
            </a:lvl3pPr>
            <a:lvl4pPr marL="1645806" indent="-235115">
              <a:defRPr sz="2500">
                <a:solidFill>
                  <a:schemeClr val="tx1"/>
                </a:solidFill>
                <a:latin typeface="Arial" charset="0"/>
              </a:defRPr>
            </a:lvl4pPr>
            <a:lvl5pPr marL="2116036" indent="-235115">
              <a:defRPr sz="2500">
                <a:solidFill>
                  <a:schemeClr val="tx1"/>
                </a:solidFill>
                <a:latin typeface="Arial" charset="0"/>
              </a:defRPr>
            </a:lvl5pPr>
            <a:lvl6pPr marL="2586266" indent="-235115" fontAlgn="base">
              <a:spcBef>
                <a:spcPct val="0"/>
              </a:spcBef>
              <a:spcAft>
                <a:spcPct val="0"/>
              </a:spcAft>
              <a:defRPr sz="2500">
                <a:solidFill>
                  <a:schemeClr val="tx1"/>
                </a:solidFill>
                <a:latin typeface="Arial" charset="0"/>
              </a:defRPr>
            </a:lvl6pPr>
            <a:lvl7pPr marL="3056496" indent="-235115" fontAlgn="base">
              <a:spcBef>
                <a:spcPct val="0"/>
              </a:spcBef>
              <a:spcAft>
                <a:spcPct val="0"/>
              </a:spcAft>
              <a:defRPr sz="2500">
                <a:solidFill>
                  <a:schemeClr val="tx1"/>
                </a:solidFill>
                <a:latin typeface="Arial" charset="0"/>
              </a:defRPr>
            </a:lvl7pPr>
            <a:lvl8pPr marL="3526727" indent="-235115" fontAlgn="base">
              <a:spcBef>
                <a:spcPct val="0"/>
              </a:spcBef>
              <a:spcAft>
                <a:spcPct val="0"/>
              </a:spcAft>
              <a:defRPr sz="2500">
                <a:solidFill>
                  <a:schemeClr val="tx1"/>
                </a:solidFill>
                <a:latin typeface="Arial" charset="0"/>
              </a:defRPr>
            </a:lvl8pPr>
            <a:lvl9pPr marL="3996957" indent="-235115" fontAlgn="base">
              <a:spcBef>
                <a:spcPct val="0"/>
              </a:spcBef>
              <a:spcAft>
                <a:spcPct val="0"/>
              </a:spcAft>
              <a:defRPr sz="2500">
                <a:solidFill>
                  <a:schemeClr val="tx1"/>
                </a:solidFill>
                <a:latin typeface="Arial" charset="0"/>
              </a:defRPr>
            </a:lvl9pPr>
          </a:lstStyle>
          <a:p>
            <a:fld id="{A293998B-5EBD-4D0E-97EC-44C19974F465}" type="slidenum">
              <a:rPr lang="en-US" sz="1200" smtClean="0"/>
              <a:pPr/>
              <a:t>27</a:t>
            </a:fld>
            <a:endParaRPr lang="en-US" sz="1200" dirty="0" smtClean="0"/>
          </a:p>
        </p:txBody>
      </p:sp>
    </p:spTree>
    <p:extLst>
      <p:ext uri="{BB962C8B-B14F-4D97-AF65-F5344CB8AC3E}">
        <p14:creationId xmlns:p14="http://schemas.microsoft.com/office/powerpoint/2010/main" val="16334954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a:ln/>
        </p:spPr>
      </p:sp>
      <p:sp>
        <p:nvSpPr>
          <p:cNvPr id="972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72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defRPr>
            </a:lvl1pPr>
            <a:lvl2pPr marL="764124" indent="-293894">
              <a:defRPr sz="2500">
                <a:solidFill>
                  <a:schemeClr val="tx1"/>
                </a:solidFill>
                <a:latin typeface="Arial" charset="0"/>
              </a:defRPr>
            </a:lvl2pPr>
            <a:lvl3pPr marL="1175576" indent="-235115">
              <a:defRPr sz="2500">
                <a:solidFill>
                  <a:schemeClr val="tx1"/>
                </a:solidFill>
                <a:latin typeface="Arial" charset="0"/>
              </a:defRPr>
            </a:lvl3pPr>
            <a:lvl4pPr marL="1645806" indent="-235115">
              <a:defRPr sz="2500">
                <a:solidFill>
                  <a:schemeClr val="tx1"/>
                </a:solidFill>
                <a:latin typeface="Arial" charset="0"/>
              </a:defRPr>
            </a:lvl4pPr>
            <a:lvl5pPr marL="2116036" indent="-235115">
              <a:defRPr sz="2500">
                <a:solidFill>
                  <a:schemeClr val="tx1"/>
                </a:solidFill>
                <a:latin typeface="Arial" charset="0"/>
              </a:defRPr>
            </a:lvl5pPr>
            <a:lvl6pPr marL="2586266" indent="-235115" fontAlgn="base">
              <a:spcBef>
                <a:spcPct val="0"/>
              </a:spcBef>
              <a:spcAft>
                <a:spcPct val="0"/>
              </a:spcAft>
              <a:defRPr sz="2500">
                <a:solidFill>
                  <a:schemeClr val="tx1"/>
                </a:solidFill>
                <a:latin typeface="Arial" charset="0"/>
              </a:defRPr>
            </a:lvl6pPr>
            <a:lvl7pPr marL="3056496" indent="-235115" fontAlgn="base">
              <a:spcBef>
                <a:spcPct val="0"/>
              </a:spcBef>
              <a:spcAft>
                <a:spcPct val="0"/>
              </a:spcAft>
              <a:defRPr sz="2500">
                <a:solidFill>
                  <a:schemeClr val="tx1"/>
                </a:solidFill>
                <a:latin typeface="Arial" charset="0"/>
              </a:defRPr>
            </a:lvl7pPr>
            <a:lvl8pPr marL="3526727" indent="-235115" fontAlgn="base">
              <a:spcBef>
                <a:spcPct val="0"/>
              </a:spcBef>
              <a:spcAft>
                <a:spcPct val="0"/>
              </a:spcAft>
              <a:defRPr sz="2500">
                <a:solidFill>
                  <a:schemeClr val="tx1"/>
                </a:solidFill>
                <a:latin typeface="Arial" charset="0"/>
              </a:defRPr>
            </a:lvl8pPr>
            <a:lvl9pPr marL="3996957" indent="-235115" fontAlgn="base">
              <a:spcBef>
                <a:spcPct val="0"/>
              </a:spcBef>
              <a:spcAft>
                <a:spcPct val="0"/>
              </a:spcAft>
              <a:defRPr sz="2500">
                <a:solidFill>
                  <a:schemeClr val="tx1"/>
                </a:solidFill>
                <a:latin typeface="Arial" charset="0"/>
              </a:defRPr>
            </a:lvl9pPr>
          </a:lstStyle>
          <a:p>
            <a:fld id="{1243D8EB-56F5-4FB4-B8C6-99875FB61CE4}" type="slidenum">
              <a:rPr lang="en-US" sz="1200" smtClean="0"/>
              <a:pPr/>
              <a:t>28</a:t>
            </a:fld>
            <a:endParaRPr lang="en-US" sz="1200" dirty="0" smtClean="0"/>
          </a:p>
        </p:txBody>
      </p:sp>
    </p:spTree>
    <p:extLst>
      <p:ext uri="{BB962C8B-B14F-4D97-AF65-F5344CB8AC3E}">
        <p14:creationId xmlns:p14="http://schemas.microsoft.com/office/powerpoint/2010/main" val="11513242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noTextEdit="1"/>
          </p:cNvSpPr>
          <p:nvPr>
            <p:ph type="sldImg"/>
          </p:nvPr>
        </p:nvSpPr>
        <p:spPr>
          <a:ln/>
        </p:spPr>
      </p:sp>
      <p:sp>
        <p:nvSpPr>
          <p:cNvPr id="993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Note: The IMA of this system</a:t>
            </a:r>
            <a:r>
              <a:rPr lang="en-US" baseline="0" dirty="0" smtClean="0"/>
              <a:t> is only about 3.9 because the shortest segment of the rope, tied to the fixed pulley, is not vertical.  Since the load is downward, only the upward component of that strand’s force will count, and at the angle shown, the vertical component is about 0.9 times the angled force in that strand.  Because resolving a vector into components is not covered until unit 2, this fine point is glossed over at this time. </a:t>
            </a:r>
          </a:p>
          <a:p>
            <a:endParaRPr lang="en-US" baseline="0" dirty="0" smtClean="0"/>
          </a:p>
          <a:p>
            <a:r>
              <a:rPr lang="en-US" baseline="0" dirty="0" smtClean="0"/>
              <a:t>Could you lift this motorcycle?  Ideally, it will take 150 </a:t>
            </a:r>
            <a:r>
              <a:rPr lang="en-US" baseline="0" dirty="0" err="1" smtClean="0"/>
              <a:t>lb</a:t>
            </a:r>
            <a:r>
              <a:rPr lang="en-US" baseline="0" dirty="0" smtClean="0"/>
              <a:t> of force.  A student weighing less than 150 </a:t>
            </a:r>
            <a:r>
              <a:rPr lang="en-US" baseline="0" dirty="0" err="1" smtClean="0"/>
              <a:t>lb</a:t>
            </a:r>
            <a:r>
              <a:rPr lang="en-US" baseline="0" dirty="0" smtClean="0"/>
              <a:t> could hang on the rope without lifting the motorcycle.  This demonstrates an advantage of having the free end pointing upward; then a person can pull with a force greater than their own weight.  </a:t>
            </a:r>
            <a:endParaRPr lang="en-US" dirty="0" smtClean="0"/>
          </a:p>
        </p:txBody>
      </p:sp>
      <p:sp>
        <p:nvSpPr>
          <p:cNvPr id="993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defRPr>
            </a:lvl1pPr>
            <a:lvl2pPr marL="764124" indent="-293894">
              <a:defRPr sz="2500">
                <a:solidFill>
                  <a:schemeClr val="tx1"/>
                </a:solidFill>
                <a:latin typeface="Arial" charset="0"/>
              </a:defRPr>
            </a:lvl2pPr>
            <a:lvl3pPr marL="1175576" indent="-235115">
              <a:defRPr sz="2500">
                <a:solidFill>
                  <a:schemeClr val="tx1"/>
                </a:solidFill>
                <a:latin typeface="Arial" charset="0"/>
              </a:defRPr>
            </a:lvl3pPr>
            <a:lvl4pPr marL="1645806" indent="-235115">
              <a:defRPr sz="2500">
                <a:solidFill>
                  <a:schemeClr val="tx1"/>
                </a:solidFill>
                <a:latin typeface="Arial" charset="0"/>
              </a:defRPr>
            </a:lvl4pPr>
            <a:lvl5pPr marL="2116036" indent="-235115">
              <a:defRPr sz="2500">
                <a:solidFill>
                  <a:schemeClr val="tx1"/>
                </a:solidFill>
                <a:latin typeface="Arial" charset="0"/>
              </a:defRPr>
            </a:lvl5pPr>
            <a:lvl6pPr marL="2586266" indent="-235115" fontAlgn="base">
              <a:spcBef>
                <a:spcPct val="0"/>
              </a:spcBef>
              <a:spcAft>
                <a:spcPct val="0"/>
              </a:spcAft>
              <a:defRPr sz="2500">
                <a:solidFill>
                  <a:schemeClr val="tx1"/>
                </a:solidFill>
                <a:latin typeface="Arial" charset="0"/>
              </a:defRPr>
            </a:lvl6pPr>
            <a:lvl7pPr marL="3056496" indent="-235115" fontAlgn="base">
              <a:spcBef>
                <a:spcPct val="0"/>
              </a:spcBef>
              <a:spcAft>
                <a:spcPct val="0"/>
              </a:spcAft>
              <a:defRPr sz="2500">
                <a:solidFill>
                  <a:schemeClr val="tx1"/>
                </a:solidFill>
                <a:latin typeface="Arial" charset="0"/>
              </a:defRPr>
            </a:lvl7pPr>
            <a:lvl8pPr marL="3526727" indent="-235115" fontAlgn="base">
              <a:spcBef>
                <a:spcPct val="0"/>
              </a:spcBef>
              <a:spcAft>
                <a:spcPct val="0"/>
              </a:spcAft>
              <a:defRPr sz="2500">
                <a:solidFill>
                  <a:schemeClr val="tx1"/>
                </a:solidFill>
                <a:latin typeface="Arial" charset="0"/>
              </a:defRPr>
            </a:lvl8pPr>
            <a:lvl9pPr marL="3996957" indent="-235115" fontAlgn="base">
              <a:spcBef>
                <a:spcPct val="0"/>
              </a:spcBef>
              <a:spcAft>
                <a:spcPct val="0"/>
              </a:spcAft>
              <a:defRPr sz="2500">
                <a:solidFill>
                  <a:schemeClr val="tx1"/>
                </a:solidFill>
                <a:latin typeface="Arial" charset="0"/>
              </a:defRPr>
            </a:lvl9pPr>
          </a:lstStyle>
          <a:p>
            <a:fld id="{90D4311B-CAB8-4781-919F-2770180ECD15}" type="slidenum">
              <a:rPr lang="en-US" sz="1200" smtClean="0"/>
              <a:pPr/>
              <a:t>29</a:t>
            </a:fld>
            <a:endParaRPr lang="en-US" sz="1200" dirty="0" smtClean="0"/>
          </a:p>
        </p:txBody>
      </p:sp>
    </p:spTree>
    <p:extLst>
      <p:ext uri="{BB962C8B-B14F-4D97-AF65-F5344CB8AC3E}">
        <p14:creationId xmlns:p14="http://schemas.microsoft.com/office/powerpoint/2010/main" val="452157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a:ln/>
        </p:spPr>
      </p:sp>
      <p:sp>
        <p:nvSpPr>
          <p:cNvPr id="3891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891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defRPr>
            </a:lvl1pPr>
            <a:lvl2pPr marL="764124" indent="-293894">
              <a:defRPr sz="2500">
                <a:solidFill>
                  <a:schemeClr val="tx1"/>
                </a:solidFill>
                <a:latin typeface="Arial" charset="0"/>
              </a:defRPr>
            </a:lvl2pPr>
            <a:lvl3pPr marL="1175576" indent="-235115">
              <a:defRPr sz="2500">
                <a:solidFill>
                  <a:schemeClr val="tx1"/>
                </a:solidFill>
                <a:latin typeface="Arial" charset="0"/>
              </a:defRPr>
            </a:lvl3pPr>
            <a:lvl4pPr marL="1645806" indent="-235115">
              <a:defRPr sz="2500">
                <a:solidFill>
                  <a:schemeClr val="tx1"/>
                </a:solidFill>
                <a:latin typeface="Arial" charset="0"/>
              </a:defRPr>
            </a:lvl4pPr>
            <a:lvl5pPr marL="2116036" indent="-235115">
              <a:defRPr sz="2500">
                <a:solidFill>
                  <a:schemeClr val="tx1"/>
                </a:solidFill>
                <a:latin typeface="Arial" charset="0"/>
              </a:defRPr>
            </a:lvl5pPr>
            <a:lvl6pPr marL="2586266" indent="-235115" fontAlgn="base">
              <a:spcBef>
                <a:spcPct val="0"/>
              </a:spcBef>
              <a:spcAft>
                <a:spcPct val="0"/>
              </a:spcAft>
              <a:defRPr sz="2500">
                <a:solidFill>
                  <a:schemeClr val="tx1"/>
                </a:solidFill>
                <a:latin typeface="Arial" charset="0"/>
              </a:defRPr>
            </a:lvl6pPr>
            <a:lvl7pPr marL="3056496" indent="-235115" fontAlgn="base">
              <a:spcBef>
                <a:spcPct val="0"/>
              </a:spcBef>
              <a:spcAft>
                <a:spcPct val="0"/>
              </a:spcAft>
              <a:defRPr sz="2500">
                <a:solidFill>
                  <a:schemeClr val="tx1"/>
                </a:solidFill>
                <a:latin typeface="Arial" charset="0"/>
              </a:defRPr>
            </a:lvl7pPr>
            <a:lvl8pPr marL="3526727" indent="-235115" fontAlgn="base">
              <a:spcBef>
                <a:spcPct val="0"/>
              </a:spcBef>
              <a:spcAft>
                <a:spcPct val="0"/>
              </a:spcAft>
              <a:defRPr sz="2500">
                <a:solidFill>
                  <a:schemeClr val="tx1"/>
                </a:solidFill>
                <a:latin typeface="Arial" charset="0"/>
              </a:defRPr>
            </a:lvl8pPr>
            <a:lvl9pPr marL="3996957" indent="-235115" fontAlgn="base">
              <a:spcBef>
                <a:spcPct val="0"/>
              </a:spcBef>
              <a:spcAft>
                <a:spcPct val="0"/>
              </a:spcAft>
              <a:defRPr sz="2500">
                <a:solidFill>
                  <a:schemeClr val="tx1"/>
                </a:solidFill>
                <a:latin typeface="Arial" charset="0"/>
              </a:defRPr>
            </a:lvl9pPr>
          </a:lstStyle>
          <a:p>
            <a:fld id="{47788619-4590-4552-9F5F-19C023F01FFB}" type="slidenum">
              <a:rPr lang="en-US" sz="1200" smtClean="0"/>
              <a:pPr/>
              <a:t>3</a:t>
            </a:fld>
            <a:endParaRPr lang="en-US" sz="1200" dirty="0" smtClean="0"/>
          </a:p>
        </p:txBody>
      </p:sp>
    </p:spTree>
    <p:extLst>
      <p:ext uri="{BB962C8B-B14F-4D97-AF65-F5344CB8AC3E}">
        <p14:creationId xmlns:p14="http://schemas.microsoft.com/office/powerpoint/2010/main" val="24096311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noTextEdit="1"/>
          </p:cNvSpPr>
          <p:nvPr>
            <p:ph type="sldImg"/>
          </p:nvPr>
        </p:nvSpPr>
        <p:spPr>
          <a:ln/>
        </p:spPr>
      </p:sp>
      <p:sp>
        <p:nvSpPr>
          <p:cNvPr id="993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993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defRPr>
            </a:lvl1pPr>
            <a:lvl2pPr marL="764124" indent="-293894">
              <a:defRPr sz="2500">
                <a:solidFill>
                  <a:schemeClr val="tx1"/>
                </a:solidFill>
                <a:latin typeface="Arial" charset="0"/>
              </a:defRPr>
            </a:lvl2pPr>
            <a:lvl3pPr marL="1175576" indent="-235115">
              <a:defRPr sz="2500">
                <a:solidFill>
                  <a:schemeClr val="tx1"/>
                </a:solidFill>
                <a:latin typeface="Arial" charset="0"/>
              </a:defRPr>
            </a:lvl3pPr>
            <a:lvl4pPr marL="1645806" indent="-235115">
              <a:defRPr sz="2500">
                <a:solidFill>
                  <a:schemeClr val="tx1"/>
                </a:solidFill>
                <a:latin typeface="Arial" charset="0"/>
              </a:defRPr>
            </a:lvl4pPr>
            <a:lvl5pPr marL="2116036" indent="-235115">
              <a:defRPr sz="2500">
                <a:solidFill>
                  <a:schemeClr val="tx1"/>
                </a:solidFill>
                <a:latin typeface="Arial" charset="0"/>
              </a:defRPr>
            </a:lvl5pPr>
            <a:lvl6pPr marL="2586266" indent="-235115" fontAlgn="base">
              <a:spcBef>
                <a:spcPct val="0"/>
              </a:spcBef>
              <a:spcAft>
                <a:spcPct val="0"/>
              </a:spcAft>
              <a:defRPr sz="2500">
                <a:solidFill>
                  <a:schemeClr val="tx1"/>
                </a:solidFill>
                <a:latin typeface="Arial" charset="0"/>
              </a:defRPr>
            </a:lvl6pPr>
            <a:lvl7pPr marL="3056496" indent="-235115" fontAlgn="base">
              <a:spcBef>
                <a:spcPct val="0"/>
              </a:spcBef>
              <a:spcAft>
                <a:spcPct val="0"/>
              </a:spcAft>
              <a:defRPr sz="2500">
                <a:solidFill>
                  <a:schemeClr val="tx1"/>
                </a:solidFill>
                <a:latin typeface="Arial" charset="0"/>
              </a:defRPr>
            </a:lvl7pPr>
            <a:lvl8pPr marL="3526727" indent="-235115" fontAlgn="base">
              <a:spcBef>
                <a:spcPct val="0"/>
              </a:spcBef>
              <a:spcAft>
                <a:spcPct val="0"/>
              </a:spcAft>
              <a:defRPr sz="2500">
                <a:solidFill>
                  <a:schemeClr val="tx1"/>
                </a:solidFill>
                <a:latin typeface="Arial" charset="0"/>
              </a:defRPr>
            </a:lvl8pPr>
            <a:lvl9pPr marL="3996957" indent="-235115" fontAlgn="base">
              <a:spcBef>
                <a:spcPct val="0"/>
              </a:spcBef>
              <a:spcAft>
                <a:spcPct val="0"/>
              </a:spcAft>
              <a:defRPr sz="2500">
                <a:solidFill>
                  <a:schemeClr val="tx1"/>
                </a:solidFill>
                <a:latin typeface="Arial" charset="0"/>
              </a:defRPr>
            </a:lvl9pPr>
          </a:lstStyle>
          <a:p>
            <a:fld id="{90D4311B-CAB8-4781-919F-2770180ECD15}" type="slidenum">
              <a:rPr lang="en-US" sz="1200" smtClean="0"/>
              <a:pPr/>
              <a:t>30</a:t>
            </a:fld>
            <a:endParaRPr lang="en-US" sz="1200" dirty="0" smtClean="0"/>
          </a:p>
        </p:txBody>
      </p:sp>
    </p:spTree>
    <p:extLst>
      <p:ext uri="{BB962C8B-B14F-4D97-AF65-F5344CB8AC3E}">
        <p14:creationId xmlns:p14="http://schemas.microsoft.com/office/powerpoint/2010/main" val="37077334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noTextEdit="1"/>
          </p:cNvSpPr>
          <p:nvPr>
            <p:ph type="sldImg"/>
          </p:nvPr>
        </p:nvSpPr>
        <p:spPr>
          <a:ln/>
        </p:spPr>
      </p:sp>
      <p:sp>
        <p:nvSpPr>
          <p:cNvPr id="993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993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defRPr>
            </a:lvl1pPr>
            <a:lvl2pPr marL="764124" indent="-293894">
              <a:defRPr sz="2500">
                <a:solidFill>
                  <a:schemeClr val="tx1"/>
                </a:solidFill>
                <a:latin typeface="Arial" charset="0"/>
              </a:defRPr>
            </a:lvl2pPr>
            <a:lvl3pPr marL="1175576" indent="-235115">
              <a:defRPr sz="2500">
                <a:solidFill>
                  <a:schemeClr val="tx1"/>
                </a:solidFill>
                <a:latin typeface="Arial" charset="0"/>
              </a:defRPr>
            </a:lvl3pPr>
            <a:lvl4pPr marL="1645806" indent="-235115">
              <a:defRPr sz="2500">
                <a:solidFill>
                  <a:schemeClr val="tx1"/>
                </a:solidFill>
                <a:latin typeface="Arial" charset="0"/>
              </a:defRPr>
            </a:lvl4pPr>
            <a:lvl5pPr marL="2116036" indent="-235115">
              <a:defRPr sz="2500">
                <a:solidFill>
                  <a:schemeClr val="tx1"/>
                </a:solidFill>
                <a:latin typeface="Arial" charset="0"/>
              </a:defRPr>
            </a:lvl5pPr>
            <a:lvl6pPr marL="2586266" indent="-235115" fontAlgn="base">
              <a:spcBef>
                <a:spcPct val="0"/>
              </a:spcBef>
              <a:spcAft>
                <a:spcPct val="0"/>
              </a:spcAft>
              <a:defRPr sz="2500">
                <a:solidFill>
                  <a:schemeClr val="tx1"/>
                </a:solidFill>
                <a:latin typeface="Arial" charset="0"/>
              </a:defRPr>
            </a:lvl6pPr>
            <a:lvl7pPr marL="3056496" indent="-235115" fontAlgn="base">
              <a:spcBef>
                <a:spcPct val="0"/>
              </a:spcBef>
              <a:spcAft>
                <a:spcPct val="0"/>
              </a:spcAft>
              <a:defRPr sz="2500">
                <a:solidFill>
                  <a:schemeClr val="tx1"/>
                </a:solidFill>
                <a:latin typeface="Arial" charset="0"/>
              </a:defRPr>
            </a:lvl7pPr>
            <a:lvl8pPr marL="3526727" indent="-235115" fontAlgn="base">
              <a:spcBef>
                <a:spcPct val="0"/>
              </a:spcBef>
              <a:spcAft>
                <a:spcPct val="0"/>
              </a:spcAft>
              <a:defRPr sz="2500">
                <a:solidFill>
                  <a:schemeClr val="tx1"/>
                </a:solidFill>
                <a:latin typeface="Arial" charset="0"/>
              </a:defRPr>
            </a:lvl8pPr>
            <a:lvl9pPr marL="3996957" indent="-235115" fontAlgn="base">
              <a:spcBef>
                <a:spcPct val="0"/>
              </a:spcBef>
              <a:spcAft>
                <a:spcPct val="0"/>
              </a:spcAft>
              <a:defRPr sz="2500">
                <a:solidFill>
                  <a:schemeClr val="tx1"/>
                </a:solidFill>
                <a:latin typeface="Arial" charset="0"/>
              </a:defRPr>
            </a:lvl9pPr>
          </a:lstStyle>
          <a:p>
            <a:fld id="{90D4311B-CAB8-4781-919F-2770180ECD15}" type="slidenum">
              <a:rPr lang="en-US" sz="1200" smtClean="0"/>
              <a:pPr/>
              <a:t>31</a:t>
            </a:fld>
            <a:endParaRPr lang="en-US" sz="1200" dirty="0" smtClean="0"/>
          </a:p>
        </p:txBody>
      </p:sp>
    </p:spTree>
    <p:extLst>
      <p:ext uri="{BB962C8B-B14F-4D97-AF65-F5344CB8AC3E}">
        <p14:creationId xmlns:p14="http://schemas.microsoft.com/office/powerpoint/2010/main" val="8877089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noTextEdit="1"/>
          </p:cNvSpPr>
          <p:nvPr>
            <p:ph type="sldImg"/>
          </p:nvPr>
        </p:nvSpPr>
        <p:spPr>
          <a:ln/>
        </p:spPr>
      </p:sp>
      <p:sp>
        <p:nvSpPr>
          <p:cNvPr id="1024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1024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defRPr>
            </a:lvl1pPr>
            <a:lvl2pPr marL="764124" indent="-293894">
              <a:defRPr sz="2500">
                <a:solidFill>
                  <a:schemeClr val="tx1"/>
                </a:solidFill>
                <a:latin typeface="Arial" charset="0"/>
              </a:defRPr>
            </a:lvl2pPr>
            <a:lvl3pPr marL="1175576" indent="-235115">
              <a:defRPr sz="2500">
                <a:solidFill>
                  <a:schemeClr val="tx1"/>
                </a:solidFill>
                <a:latin typeface="Arial" charset="0"/>
              </a:defRPr>
            </a:lvl3pPr>
            <a:lvl4pPr marL="1645806" indent="-235115">
              <a:defRPr sz="2500">
                <a:solidFill>
                  <a:schemeClr val="tx1"/>
                </a:solidFill>
                <a:latin typeface="Arial" charset="0"/>
              </a:defRPr>
            </a:lvl4pPr>
            <a:lvl5pPr marL="2116036" indent="-235115">
              <a:defRPr sz="2500">
                <a:solidFill>
                  <a:schemeClr val="tx1"/>
                </a:solidFill>
                <a:latin typeface="Arial" charset="0"/>
              </a:defRPr>
            </a:lvl5pPr>
            <a:lvl6pPr marL="2586266" indent="-235115" fontAlgn="base">
              <a:spcBef>
                <a:spcPct val="0"/>
              </a:spcBef>
              <a:spcAft>
                <a:spcPct val="0"/>
              </a:spcAft>
              <a:defRPr sz="2500">
                <a:solidFill>
                  <a:schemeClr val="tx1"/>
                </a:solidFill>
                <a:latin typeface="Arial" charset="0"/>
              </a:defRPr>
            </a:lvl6pPr>
            <a:lvl7pPr marL="3056496" indent="-235115" fontAlgn="base">
              <a:spcBef>
                <a:spcPct val="0"/>
              </a:spcBef>
              <a:spcAft>
                <a:spcPct val="0"/>
              </a:spcAft>
              <a:defRPr sz="2500">
                <a:solidFill>
                  <a:schemeClr val="tx1"/>
                </a:solidFill>
                <a:latin typeface="Arial" charset="0"/>
              </a:defRPr>
            </a:lvl7pPr>
            <a:lvl8pPr marL="3526727" indent="-235115" fontAlgn="base">
              <a:spcBef>
                <a:spcPct val="0"/>
              </a:spcBef>
              <a:spcAft>
                <a:spcPct val="0"/>
              </a:spcAft>
              <a:defRPr sz="2500">
                <a:solidFill>
                  <a:schemeClr val="tx1"/>
                </a:solidFill>
                <a:latin typeface="Arial" charset="0"/>
              </a:defRPr>
            </a:lvl8pPr>
            <a:lvl9pPr marL="3996957" indent="-235115" fontAlgn="base">
              <a:spcBef>
                <a:spcPct val="0"/>
              </a:spcBef>
              <a:spcAft>
                <a:spcPct val="0"/>
              </a:spcAft>
              <a:defRPr sz="2500">
                <a:solidFill>
                  <a:schemeClr val="tx1"/>
                </a:solidFill>
                <a:latin typeface="Arial" charset="0"/>
              </a:defRPr>
            </a:lvl9pPr>
          </a:lstStyle>
          <a:p>
            <a:fld id="{7EB8985D-016A-4EB0-A415-1D7F39F05342}" type="slidenum">
              <a:rPr lang="en-US" sz="1200" smtClean="0"/>
              <a:pPr/>
              <a:t>32</a:t>
            </a:fld>
            <a:endParaRPr lang="en-US" sz="1200" dirty="0" smtClean="0"/>
          </a:p>
        </p:txBody>
      </p:sp>
    </p:spTree>
    <p:extLst>
      <p:ext uri="{BB962C8B-B14F-4D97-AF65-F5344CB8AC3E}">
        <p14:creationId xmlns:p14="http://schemas.microsoft.com/office/powerpoint/2010/main" val="2166502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noTextEdit="1"/>
          </p:cNvSpPr>
          <p:nvPr>
            <p:ph type="sldImg"/>
          </p:nvPr>
        </p:nvSpPr>
        <p:spPr>
          <a:ln/>
        </p:spPr>
      </p:sp>
      <p:sp>
        <p:nvSpPr>
          <p:cNvPr id="1024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In the</a:t>
            </a:r>
            <a:r>
              <a:rPr lang="en-US" baseline="0" dirty="0" smtClean="0"/>
              <a:t> pulley on the right, the IMA is </a:t>
            </a:r>
            <a:r>
              <a:rPr lang="en-US" b="1" i="1" baseline="0" dirty="0" smtClean="0"/>
              <a:t>not</a:t>
            </a:r>
            <a:r>
              <a:rPr lang="en-US" baseline="0" dirty="0" smtClean="0"/>
              <a:t>  2.  Although the </a:t>
            </a:r>
            <a:r>
              <a:rPr lang="en-US" u="sng" baseline="0" dirty="0" smtClean="0"/>
              <a:t>vertical</a:t>
            </a:r>
            <a:r>
              <a:rPr lang="en-US" baseline="0" dirty="0" smtClean="0"/>
              <a:t> forces from the two strands are each half the resistance force, the tension in the string depends on the angle.  We will not address these types of problems here. Though you will learn how to do so in unit 2 when you deal with trusses.</a:t>
            </a:r>
          </a:p>
          <a:p>
            <a:endParaRPr lang="en-US" baseline="0" dirty="0" smtClean="0"/>
          </a:p>
          <a:p>
            <a:r>
              <a:rPr lang="en-US" baseline="0" dirty="0" smtClean="0"/>
              <a:t>In your measurements, keep the strands in the opposite direction from the resistance force to avoid this complication.</a:t>
            </a:r>
            <a:endParaRPr lang="en-US" dirty="0" smtClean="0"/>
          </a:p>
        </p:txBody>
      </p:sp>
      <p:sp>
        <p:nvSpPr>
          <p:cNvPr id="1024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defRPr>
            </a:lvl1pPr>
            <a:lvl2pPr marL="764124" indent="-293894">
              <a:defRPr sz="2500">
                <a:solidFill>
                  <a:schemeClr val="tx1"/>
                </a:solidFill>
                <a:latin typeface="Arial" charset="0"/>
              </a:defRPr>
            </a:lvl2pPr>
            <a:lvl3pPr marL="1175576" indent="-235115">
              <a:defRPr sz="2500">
                <a:solidFill>
                  <a:schemeClr val="tx1"/>
                </a:solidFill>
                <a:latin typeface="Arial" charset="0"/>
              </a:defRPr>
            </a:lvl3pPr>
            <a:lvl4pPr marL="1645806" indent="-235115">
              <a:defRPr sz="2500">
                <a:solidFill>
                  <a:schemeClr val="tx1"/>
                </a:solidFill>
                <a:latin typeface="Arial" charset="0"/>
              </a:defRPr>
            </a:lvl4pPr>
            <a:lvl5pPr marL="2116036" indent="-235115">
              <a:defRPr sz="2500">
                <a:solidFill>
                  <a:schemeClr val="tx1"/>
                </a:solidFill>
                <a:latin typeface="Arial" charset="0"/>
              </a:defRPr>
            </a:lvl5pPr>
            <a:lvl6pPr marL="2586266" indent="-235115" fontAlgn="base">
              <a:spcBef>
                <a:spcPct val="0"/>
              </a:spcBef>
              <a:spcAft>
                <a:spcPct val="0"/>
              </a:spcAft>
              <a:defRPr sz="2500">
                <a:solidFill>
                  <a:schemeClr val="tx1"/>
                </a:solidFill>
                <a:latin typeface="Arial" charset="0"/>
              </a:defRPr>
            </a:lvl6pPr>
            <a:lvl7pPr marL="3056496" indent="-235115" fontAlgn="base">
              <a:spcBef>
                <a:spcPct val="0"/>
              </a:spcBef>
              <a:spcAft>
                <a:spcPct val="0"/>
              </a:spcAft>
              <a:defRPr sz="2500">
                <a:solidFill>
                  <a:schemeClr val="tx1"/>
                </a:solidFill>
                <a:latin typeface="Arial" charset="0"/>
              </a:defRPr>
            </a:lvl7pPr>
            <a:lvl8pPr marL="3526727" indent="-235115" fontAlgn="base">
              <a:spcBef>
                <a:spcPct val="0"/>
              </a:spcBef>
              <a:spcAft>
                <a:spcPct val="0"/>
              </a:spcAft>
              <a:defRPr sz="2500">
                <a:solidFill>
                  <a:schemeClr val="tx1"/>
                </a:solidFill>
                <a:latin typeface="Arial" charset="0"/>
              </a:defRPr>
            </a:lvl8pPr>
            <a:lvl9pPr marL="3996957" indent="-235115" fontAlgn="base">
              <a:spcBef>
                <a:spcPct val="0"/>
              </a:spcBef>
              <a:spcAft>
                <a:spcPct val="0"/>
              </a:spcAft>
              <a:defRPr sz="2500">
                <a:solidFill>
                  <a:schemeClr val="tx1"/>
                </a:solidFill>
                <a:latin typeface="Arial" charset="0"/>
              </a:defRPr>
            </a:lvl9pPr>
          </a:lstStyle>
          <a:p>
            <a:fld id="{7EB8985D-016A-4EB0-A415-1D7F39F05342}" type="slidenum">
              <a:rPr lang="en-US" sz="1200" smtClean="0"/>
              <a:pPr/>
              <a:t>33</a:t>
            </a:fld>
            <a:endParaRPr lang="en-US" sz="1200" dirty="0" smtClean="0"/>
          </a:p>
        </p:txBody>
      </p:sp>
    </p:spTree>
    <p:extLst>
      <p:ext uri="{BB962C8B-B14F-4D97-AF65-F5344CB8AC3E}">
        <p14:creationId xmlns:p14="http://schemas.microsoft.com/office/powerpoint/2010/main" val="28922252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noTextEdit="1"/>
          </p:cNvSpPr>
          <p:nvPr>
            <p:ph type="sldImg"/>
          </p:nvPr>
        </p:nvSpPr>
        <p:spPr>
          <a:ln/>
        </p:spPr>
      </p:sp>
      <p:sp>
        <p:nvSpPr>
          <p:cNvPr id="1024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In the movable pulley here, the effort force is used to pull</a:t>
            </a:r>
            <a:r>
              <a:rPr lang="en-US" baseline="0" dirty="0" smtClean="0"/>
              <a:t> the pulley down along with the load.  This is used, for example, in pulling the foot of a sail downward after it has been hoisted.  The resistance will only be forced downward 1 foot for every </a:t>
            </a:r>
            <a:r>
              <a:rPr lang="en-US" baseline="0" smtClean="0"/>
              <a:t>2 feet </a:t>
            </a:r>
            <a:r>
              <a:rPr lang="en-US" baseline="0" dirty="0" smtClean="0"/>
              <a:t>of rope pulled out of the system.</a:t>
            </a:r>
            <a:endParaRPr lang="en-US" dirty="0" smtClean="0"/>
          </a:p>
        </p:txBody>
      </p:sp>
      <p:sp>
        <p:nvSpPr>
          <p:cNvPr id="1024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defRPr>
            </a:lvl1pPr>
            <a:lvl2pPr marL="764124" indent="-293894">
              <a:defRPr sz="2500">
                <a:solidFill>
                  <a:schemeClr val="tx1"/>
                </a:solidFill>
                <a:latin typeface="Arial" charset="0"/>
              </a:defRPr>
            </a:lvl2pPr>
            <a:lvl3pPr marL="1175576" indent="-235115">
              <a:defRPr sz="2500">
                <a:solidFill>
                  <a:schemeClr val="tx1"/>
                </a:solidFill>
                <a:latin typeface="Arial" charset="0"/>
              </a:defRPr>
            </a:lvl3pPr>
            <a:lvl4pPr marL="1645806" indent="-235115">
              <a:defRPr sz="2500">
                <a:solidFill>
                  <a:schemeClr val="tx1"/>
                </a:solidFill>
                <a:latin typeface="Arial" charset="0"/>
              </a:defRPr>
            </a:lvl4pPr>
            <a:lvl5pPr marL="2116036" indent="-235115">
              <a:defRPr sz="2500">
                <a:solidFill>
                  <a:schemeClr val="tx1"/>
                </a:solidFill>
                <a:latin typeface="Arial" charset="0"/>
              </a:defRPr>
            </a:lvl5pPr>
            <a:lvl6pPr marL="2586266" indent="-235115" fontAlgn="base">
              <a:spcBef>
                <a:spcPct val="0"/>
              </a:spcBef>
              <a:spcAft>
                <a:spcPct val="0"/>
              </a:spcAft>
              <a:defRPr sz="2500">
                <a:solidFill>
                  <a:schemeClr val="tx1"/>
                </a:solidFill>
                <a:latin typeface="Arial" charset="0"/>
              </a:defRPr>
            </a:lvl6pPr>
            <a:lvl7pPr marL="3056496" indent="-235115" fontAlgn="base">
              <a:spcBef>
                <a:spcPct val="0"/>
              </a:spcBef>
              <a:spcAft>
                <a:spcPct val="0"/>
              </a:spcAft>
              <a:defRPr sz="2500">
                <a:solidFill>
                  <a:schemeClr val="tx1"/>
                </a:solidFill>
                <a:latin typeface="Arial" charset="0"/>
              </a:defRPr>
            </a:lvl7pPr>
            <a:lvl8pPr marL="3526727" indent="-235115" fontAlgn="base">
              <a:spcBef>
                <a:spcPct val="0"/>
              </a:spcBef>
              <a:spcAft>
                <a:spcPct val="0"/>
              </a:spcAft>
              <a:defRPr sz="2500">
                <a:solidFill>
                  <a:schemeClr val="tx1"/>
                </a:solidFill>
                <a:latin typeface="Arial" charset="0"/>
              </a:defRPr>
            </a:lvl8pPr>
            <a:lvl9pPr marL="3996957" indent="-235115" fontAlgn="base">
              <a:spcBef>
                <a:spcPct val="0"/>
              </a:spcBef>
              <a:spcAft>
                <a:spcPct val="0"/>
              </a:spcAft>
              <a:defRPr sz="2500">
                <a:solidFill>
                  <a:schemeClr val="tx1"/>
                </a:solidFill>
                <a:latin typeface="Arial" charset="0"/>
              </a:defRPr>
            </a:lvl9pPr>
          </a:lstStyle>
          <a:p>
            <a:fld id="{7EB8985D-016A-4EB0-A415-1D7F39F05342}" type="slidenum">
              <a:rPr lang="en-US" sz="1200" smtClean="0"/>
              <a:pPr/>
              <a:t>34</a:t>
            </a:fld>
            <a:endParaRPr lang="en-US" sz="1200" dirty="0" smtClean="0"/>
          </a:p>
        </p:txBody>
      </p:sp>
    </p:spTree>
    <p:extLst>
      <p:ext uri="{BB962C8B-B14F-4D97-AF65-F5344CB8AC3E}">
        <p14:creationId xmlns:p14="http://schemas.microsoft.com/office/powerpoint/2010/main" val="28239970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noTextEdit="1"/>
          </p:cNvSpPr>
          <p:nvPr>
            <p:ph type="sldImg"/>
          </p:nvPr>
        </p:nvSpPr>
        <p:spPr>
          <a:ln/>
        </p:spPr>
      </p:sp>
      <p:sp>
        <p:nvSpPr>
          <p:cNvPr id="1054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0547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defRPr>
            </a:lvl1pPr>
            <a:lvl2pPr marL="764124" indent="-293894">
              <a:defRPr sz="2500">
                <a:solidFill>
                  <a:schemeClr val="tx1"/>
                </a:solidFill>
                <a:latin typeface="Arial" charset="0"/>
              </a:defRPr>
            </a:lvl2pPr>
            <a:lvl3pPr marL="1175576" indent="-235115">
              <a:defRPr sz="2500">
                <a:solidFill>
                  <a:schemeClr val="tx1"/>
                </a:solidFill>
                <a:latin typeface="Arial" charset="0"/>
              </a:defRPr>
            </a:lvl3pPr>
            <a:lvl4pPr marL="1645806" indent="-235115">
              <a:defRPr sz="2500">
                <a:solidFill>
                  <a:schemeClr val="tx1"/>
                </a:solidFill>
                <a:latin typeface="Arial" charset="0"/>
              </a:defRPr>
            </a:lvl4pPr>
            <a:lvl5pPr marL="2116036" indent="-235115">
              <a:defRPr sz="2500">
                <a:solidFill>
                  <a:schemeClr val="tx1"/>
                </a:solidFill>
                <a:latin typeface="Arial" charset="0"/>
              </a:defRPr>
            </a:lvl5pPr>
            <a:lvl6pPr marL="2586266" indent="-235115" fontAlgn="base">
              <a:spcBef>
                <a:spcPct val="0"/>
              </a:spcBef>
              <a:spcAft>
                <a:spcPct val="0"/>
              </a:spcAft>
              <a:defRPr sz="2500">
                <a:solidFill>
                  <a:schemeClr val="tx1"/>
                </a:solidFill>
                <a:latin typeface="Arial" charset="0"/>
              </a:defRPr>
            </a:lvl6pPr>
            <a:lvl7pPr marL="3056496" indent="-235115" fontAlgn="base">
              <a:spcBef>
                <a:spcPct val="0"/>
              </a:spcBef>
              <a:spcAft>
                <a:spcPct val="0"/>
              </a:spcAft>
              <a:defRPr sz="2500">
                <a:solidFill>
                  <a:schemeClr val="tx1"/>
                </a:solidFill>
                <a:latin typeface="Arial" charset="0"/>
              </a:defRPr>
            </a:lvl7pPr>
            <a:lvl8pPr marL="3526727" indent="-235115" fontAlgn="base">
              <a:spcBef>
                <a:spcPct val="0"/>
              </a:spcBef>
              <a:spcAft>
                <a:spcPct val="0"/>
              </a:spcAft>
              <a:defRPr sz="2500">
                <a:solidFill>
                  <a:schemeClr val="tx1"/>
                </a:solidFill>
                <a:latin typeface="Arial" charset="0"/>
              </a:defRPr>
            </a:lvl8pPr>
            <a:lvl9pPr marL="3996957" indent="-235115" fontAlgn="base">
              <a:spcBef>
                <a:spcPct val="0"/>
              </a:spcBef>
              <a:spcAft>
                <a:spcPct val="0"/>
              </a:spcAft>
              <a:defRPr sz="2500">
                <a:solidFill>
                  <a:schemeClr val="tx1"/>
                </a:solidFill>
                <a:latin typeface="Arial" charset="0"/>
              </a:defRPr>
            </a:lvl9pPr>
          </a:lstStyle>
          <a:p>
            <a:fld id="{E43D9E53-69E3-47BD-B21F-6E48F4B18B5F}" type="slidenum">
              <a:rPr lang="en-US" sz="1200" smtClean="0"/>
              <a:pPr/>
              <a:t>35</a:t>
            </a:fld>
            <a:endParaRPr lang="en-US" sz="1200" dirty="0" smtClean="0"/>
          </a:p>
        </p:txBody>
      </p:sp>
    </p:spTree>
    <p:extLst>
      <p:ext uri="{BB962C8B-B14F-4D97-AF65-F5344CB8AC3E}">
        <p14:creationId xmlns:p14="http://schemas.microsoft.com/office/powerpoint/2010/main" val="953017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defRPr>
            </a:lvl1pPr>
            <a:lvl2pPr marL="764124" indent="-293894">
              <a:defRPr sz="2500">
                <a:solidFill>
                  <a:schemeClr val="tx1"/>
                </a:solidFill>
                <a:latin typeface="Arial" charset="0"/>
              </a:defRPr>
            </a:lvl2pPr>
            <a:lvl3pPr marL="1175576" indent="-235115">
              <a:defRPr sz="2500">
                <a:solidFill>
                  <a:schemeClr val="tx1"/>
                </a:solidFill>
                <a:latin typeface="Arial" charset="0"/>
              </a:defRPr>
            </a:lvl3pPr>
            <a:lvl4pPr marL="1645806" indent="-235115">
              <a:defRPr sz="2500">
                <a:solidFill>
                  <a:schemeClr val="tx1"/>
                </a:solidFill>
                <a:latin typeface="Arial" charset="0"/>
              </a:defRPr>
            </a:lvl4pPr>
            <a:lvl5pPr marL="2116036" indent="-235115">
              <a:defRPr sz="2500">
                <a:solidFill>
                  <a:schemeClr val="tx1"/>
                </a:solidFill>
                <a:latin typeface="Arial" charset="0"/>
              </a:defRPr>
            </a:lvl5pPr>
            <a:lvl6pPr marL="2586266" indent="-235115" fontAlgn="base">
              <a:spcBef>
                <a:spcPct val="0"/>
              </a:spcBef>
              <a:spcAft>
                <a:spcPct val="0"/>
              </a:spcAft>
              <a:defRPr sz="2500">
                <a:solidFill>
                  <a:schemeClr val="tx1"/>
                </a:solidFill>
                <a:latin typeface="Arial" charset="0"/>
              </a:defRPr>
            </a:lvl6pPr>
            <a:lvl7pPr marL="3056496" indent="-235115" fontAlgn="base">
              <a:spcBef>
                <a:spcPct val="0"/>
              </a:spcBef>
              <a:spcAft>
                <a:spcPct val="0"/>
              </a:spcAft>
              <a:defRPr sz="2500">
                <a:solidFill>
                  <a:schemeClr val="tx1"/>
                </a:solidFill>
                <a:latin typeface="Arial" charset="0"/>
              </a:defRPr>
            </a:lvl7pPr>
            <a:lvl8pPr marL="3526727" indent="-235115" fontAlgn="base">
              <a:spcBef>
                <a:spcPct val="0"/>
              </a:spcBef>
              <a:spcAft>
                <a:spcPct val="0"/>
              </a:spcAft>
              <a:defRPr sz="2500">
                <a:solidFill>
                  <a:schemeClr val="tx1"/>
                </a:solidFill>
                <a:latin typeface="Arial" charset="0"/>
              </a:defRPr>
            </a:lvl8pPr>
            <a:lvl9pPr marL="3996957" indent="-235115" fontAlgn="base">
              <a:spcBef>
                <a:spcPct val="0"/>
              </a:spcBef>
              <a:spcAft>
                <a:spcPct val="0"/>
              </a:spcAft>
              <a:defRPr sz="2500">
                <a:solidFill>
                  <a:schemeClr val="tx1"/>
                </a:solidFill>
                <a:latin typeface="Arial" charset="0"/>
              </a:defRPr>
            </a:lvl9pPr>
          </a:lstStyle>
          <a:p>
            <a:fld id="{838D4465-508A-487F-8D36-040613D289AA}" type="slidenum">
              <a:rPr lang="en-US" sz="1200" smtClean="0"/>
              <a:pPr/>
              <a:t>4</a:t>
            </a:fld>
            <a:endParaRPr lang="en-US" sz="1200" dirty="0" smtClean="0"/>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286747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a:ln/>
        </p:spPr>
      </p:sp>
      <p:sp>
        <p:nvSpPr>
          <p:cNvPr id="430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30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defRPr>
            </a:lvl1pPr>
            <a:lvl2pPr marL="764124" indent="-293894">
              <a:defRPr sz="2500">
                <a:solidFill>
                  <a:schemeClr val="tx1"/>
                </a:solidFill>
                <a:latin typeface="Arial" charset="0"/>
              </a:defRPr>
            </a:lvl2pPr>
            <a:lvl3pPr marL="1175576" indent="-235115">
              <a:defRPr sz="2500">
                <a:solidFill>
                  <a:schemeClr val="tx1"/>
                </a:solidFill>
                <a:latin typeface="Arial" charset="0"/>
              </a:defRPr>
            </a:lvl3pPr>
            <a:lvl4pPr marL="1645806" indent="-235115">
              <a:defRPr sz="2500">
                <a:solidFill>
                  <a:schemeClr val="tx1"/>
                </a:solidFill>
                <a:latin typeface="Arial" charset="0"/>
              </a:defRPr>
            </a:lvl4pPr>
            <a:lvl5pPr marL="2116036" indent="-235115">
              <a:defRPr sz="2500">
                <a:solidFill>
                  <a:schemeClr val="tx1"/>
                </a:solidFill>
                <a:latin typeface="Arial" charset="0"/>
              </a:defRPr>
            </a:lvl5pPr>
            <a:lvl6pPr marL="2586266" indent="-235115" fontAlgn="base">
              <a:spcBef>
                <a:spcPct val="0"/>
              </a:spcBef>
              <a:spcAft>
                <a:spcPct val="0"/>
              </a:spcAft>
              <a:defRPr sz="2500">
                <a:solidFill>
                  <a:schemeClr val="tx1"/>
                </a:solidFill>
                <a:latin typeface="Arial" charset="0"/>
              </a:defRPr>
            </a:lvl6pPr>
            <a:lvl7pPr marL="3056496" indent="-235115" fontAlgn="base">
              <a:spcBef>
                <a:spcPct val="0"/>
              </a:spcBef>
              <a:spcAft>
                <a:spcPct val="0"/>
              </a:spcAft>
              <a:defRPr sz="2500">
                <a:solidFill>
                  <a:schemeClr val="tx1"/>
                </a:solidFill>
                <a:latin typeface="Arial" charset="0"/>
              </a:defRPr>
            </a:lvl7pPr>
            <a:lvl8pPr marL="3526727" indent="-235115" fontAlgn="base">
              <a:spcBef>
                <a:spcPct val="0"/>
              </a:spcBef>
              <a:spcAft>
                <a:spcPct val="0"/>
              </a:spcAft>
              <a:defRPr sz="2500">
                <a:solidFill>
                  <a:schemeClr val="tx1"/>
                </a:solidFill>
                <a:latin typeface="Arial" charset="0"/>
              </a:defRPr>
            </a:lvl8pPr>
            <a:lvl9pPr marL="3996957" indent="-235115" fontAlgn="base">
              <a:spcBef>
                <a:spcPct val="0"/>
              </a:spcBef>
              <a:spcAft>
                <a:spcPct val="0"/>
              </a:spcAft>
              <a:defRPr sz="2500">
                <a:solidFill>
                  <a:schemeClr val="tx1"/>
                </a:solidFill>
                <a:latin typeface="Arial" charset="0"/>
              </a:defRPr>
            </a:lvl9pPr>
          </a:lstStyle>
          <a:p>
            <a:fld id="{AAFDBCD3-CDAF-4B02-9697-DCB76D01CB80}" type="slidenum">
              <a:rPr lang="en-US" sz="1200" smtClean="0"/>
              <a:pPr/>
              <a:t>5</a:t>
            </a:fld>
            <a:endParaRPr lang="en-US" sz="1200" dirty="0" smtClean="0"/>
          </a:p>
        </p:txBody>
      </p:sp>
    </p:spTree>
    <p:extLst>
      <p:ext uri="{BB962C8B-B14F-4D97-AF65-F5344CB8AC3E}">
        <p14:creationId xmlns:p14="http://schemas.microsoft.com/office/powerpoint/2010/main" val="570832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a:ln/>
        </p:spPr>
      </p:sp>
      <p:sp>
        <p:nvSpPr>
          <p:cNvPr id="4505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505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defRPr>
            </a:lvl1pPr>
            <a:lvl2pPr marL="764124" indent="-293894">
              <a:defRPr sz="2500">
                <a:solidFill>
                  <a:schemeClr val="tx1"/>
                </a:solidFill>
                <a:latin typeface="Arial" charset="0"/>
              </a:defRPr>
            </a:lvl2pPr>
            <a:lvl3pPr marL="1175576" indent="-235115">
              <a:defRPr sz="2500">
                <a:solidFill>
                  <a:schemeClr val="tx1"/>
                </a:solidFill>
                <a:latin typeface="Arial" charset="0"/>
              </a:defRPr>
            </a:lvl3pPr>
            <a:lvl4pPr marL="1645806" indent="-235115">
              <a:defRPr sz="2500">
                <a:solidFill>
                  <a:schemeClr val="tx1"/>
                </a:solidFill>
                <a:latin typeface="Arial" charset="0"/>
              </a:defRPr>
            </a:lvl4pPr>
            <a:lvl5pPr marL="2116036" indent="-235115">
              <a:defRPr sz="2500">
                <a:solidFill>
                  <a:schemeClr val="tx1"/>
                </a:solidFill>
                <a:latin typeface="Arial" charset="0"/>
              </a:defRPr>
            </a:lvl5pPr>
            <a:lvl6pPr marL="2586266" indent="-235115" fontAlgn="base">
              <a:spcBef>
                <a:spcPct val="0"/>
              </a:spcBef>
              <a:spcAft>
                <a:spcPct val="0"/>
              </a:spcAft>
              <a:defRPr sz="2500">
                <a:solidFill>
                  <a:schemeClr val="tx1"/>
                </a:solidFill>
                <a:latin typeface="Arial" charset="0"/>
              </a:defRPr>
            </a:lvl6pPr>
            <a:lvl7pPr marL="3056496" indent="-235115" fontAlgn="base">
              <a:spcBef>
                <a:spcPct val="0"/>
              </a:spcBef>
              <a:spcAft>
                <a:spcPct val="0"/>
              </a:spcAft>
              <a:defRPr sz="2500">
                <a:solidFill>
                  <a:schemeClr val="tx1"/>
                </a:solidFill>
                <a:latin typeface="Arial" charset="0"/>
              </a:defRPr>
            </a:lvl7pPr>
            <a:lvl8pPr marL="3526727" indent="-235115" fontAlgn="base">
              <a:spcBef>
                <a:spcPct val="0"/>
              </a:spcBef>
              <a:spcAft>
                <a:spcPct val="0"/>
              </a:spcAft>
              <a:defRPr sz="2500">
                <a:solidFill>
                  <a:schemeClr val="tx1"/>
                </a:solidFill>
                <a:latin typeface="Arial" charset="0"/>
              </a:defRPr>
            </a:lvl8pPr>
            <a:lvl9pPr marL="3996957" indent="-235115" fontAlgn="base">
              <a:spcBef>
                <a:spcPct val="0"/>
              </a:spcBef>
              <a:spcAft>
                <a:spcPct val="0"/>
              </a:spcAft>
              <a:defRPr sz="2500">
                <a:solidFill>
                  <a:schemeClr val="tx1"/>
                </a:solidFill>
                <a:latin typeface="Arial" charset="0"/>
              </a:defRPr>
            </a:lvl9pPr>
          </a:lstStyle>
          <a:p>
            <a:fld id="{A63A5857-7001-4622-A45C-FF58405EABB6}" type="slidenum">
              <a:rPr lang="en-US" sz="1200" smtClean="0"/>
              <a:pPr/>
              <a:t>6</a:t>
            </a:fld>
            <a:endParaRPr lang="en-US" sz="1200" dirty="0" smtClean="0"/>
          </a:p>
        </p:txBody>
      </p:sp>
    </p:spTree>
    <p:extLst>
      <p:ext uri="{BB962C8B-B14F-4D97-AF65-F5344CB8AC3E}">
        <p14:creationId xmlns:p14="http://schemas.microsoft.com/office/powerpoint/2010/main" val="1204195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a:ln/>
        </p:spPr>
      </p:sp>
      <p:sp>
        <p:nvSpPr>
          <p:cNvPr id="4710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710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defRPr>
            </a:lvl1pPr>
            <a:lvl2pPr marL="764124" indent="-293894">
              <a:defRPr sz="2500">
                <a:solidFill>
                  <a:schemeClr val="tx1"/>
                </a:solidFill>
                <a:latin typeface="Arial" charset="0"/>
              </a:defRPr>
            </a:lvl2pPr>
            <a:lvl3pPr marL="1175576" indent="-235115">
              <a:defRPr sz="2500">
                <a:solidFill>
                  <a:schemeClr val="tx1"/>
                </a:solidFill>
                <a:latin typeface="Arial" charset="0"/>
              </a:defRPr>
            </a:lvl3pPr>
            <a:lvl4pPr marL="1645806" indent="-235115">
              <a:defRPr sz="2500">
                <a:solidFill>
                  <a:schemeClr val="tx1"/>
                </a:solidFill>
                <a:latin typeface="Arial" charset="0"/>
              </a:defRPr>
            </a:lvl4pPr>
            <a:lvl5pPr marL="2116036" indent="-235115">
              <a:defRPr sz="2500">
                <a:solidFill>
                  <a:schemeClr val="tx1"/>
                </a:solidFill>
                <a:latin typeface="Arial" charset="0"/>
              </a:defRPr>
            </a:lvl5pPr>
            <a:lvl6pPr marL="2586266" indent="-235115" fontAlgn="base">
              <a:spcBef>
                <a:spcPct val="0"/>
              </a:spcBef>
              <a:spcAft>
                <a:spcPct val="0"/>
              </a:spcAft>
              <a:defRPr sz="2500">
                <a:solidFill>
                  <a:schemeClr val="tx1"/>
                </a:solidFill>
                <a:latin typeface="Arial" charset="0"/>
              </a:defRPr>
            </a:lvl6pPr>
            <a:lvl7pPr marL="3056496" indent="-235115" fontAlgn="base">
              <a:spcBef>
                <a:spcPct val="0"/>
              </a:spcBef>
              <a:spcAft>
                <a:spcPct val="0"/>
              </a:spcAft>
              <a:defRPr sz="2500">
                <a:solidFill>
                  <a:schemeClr val="tx1"/>
                </a:solidFill>
                <a:latin typeface="Arial" charset="0"/>
              </a:defRPr>
            </a:lvl7pPr>
            <a:lvl8pPr marL="3526727" indent="-235115" fontAlgn="base">
              <a:spcBef>
                <a:spcPct val="0"/>
              </a:spcBef>
              <a:spcAft>
                <a:spcPct val="0"/>
              </a:spcAft>
              <a:defRPr sz="2500">
                <a:solidFill>
                  <a:schemeClr val="tx1"/>
                </a:solidFill>
                <a:latin typeface="Arial" charset="0"/>
              </a:defRPr>
            </a:lvl8pPr>
            <a:lvl9pPr marL="3996957" indent="-235115" fontAlgn="base">
              <a:spcBef>
                <a:spcPct val="0"/>
              </a:spcBef>
              <a:spcAft>
                <a:spcPct val="0"/>
              </a:spcAft>
              <a:defRPr sz="2500">
                <a:solidFill>
                  <a:schemeClr val="tx1"/>
                </a:solidFill>
                <a:latin typeface="Arial" charset="0"/>
              </a:defRPr>
            </a:lvl9pPr>
          </a:lstStyle>
          <a:p>
            <a:fld id="{CCE0BFA5-0F6D-42AF-BA06-9C75BC04B4D3}" type="slidenum">
              <a:rPr lang="en-US" sz="1200" smtClean="0"/>
              <a:pPr/>
              <a:t>7</a:t>
            </a:fld>
            <a:endParaRPr lang="en-US" sz="1200" dirty="0" smtClean="0"/>
          </a:p>
        </p:txBody>
      </p:sp>
    </p:spTree>
    <p:extLst>
      <p:ext uri="{BB962C8B-B14F-4D97-AF65-F5344CB8AC3E}">
        <p14:creationId xmlns:p14="http://schemas.microsoft.com/office/powerpoint/2010/main" val="3200429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a:ln/>
        </p:spPr>
      </p:sp>
      <p:sp>
        <p:nvSpPr>
          <p:cNvPr id="4915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915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defRPr>
            </a:lvl1pPr>
            <a:lvl2pPr marL="764124" indent="-293894">
              <a:defRPr sz="2500">
                <a:solidFill>
                  <a:schemeClr val="tx1"/>
                </a:solidFill>
                <a:latin typeface="Arial" charset="0"/>
              </a:defRPr>
            </a:lvl2pPr>
            <a:lvl3pPr marL="1175576" indent="-235115">
              <a:defRPr sz="2500">
                <a:solidFill>
                  <a:schemeClr val="tx1"/>
                </a:solidFill>
                <a:latin typeface="Arial" charset="0"/>
              </a:defRPr>
            </a:lvl3pPr>
            <a:lvl4pPr marL="1645806" indent="-235115">
              <a:defRPr sz="2500">
                <a:solidFill>
                  <a:schemeClr val="tx1"/>
                </a:solidFill>
                <a:latin typeface="Arial" charset="0"/>
              </a:defRPr>
            </a:lvl4pPr>
            <a:lvl5pPr marL="2116036" indent="-235115">
              <a:defRPr sz="2500">
                <a:solidFill>
                  <a:schemeClr val="tx1"/>
                </a:solidFill>
                <a:latin typeface="Arial" charset="0"/>
              </a:defRPr>
            </a:lvl5pPr>
            <a:lvl6pPr marL="2586266" indent="-235115" fontAlgn="base">
              <a:spcBef>
                <a:spcPct val="0"/>
              </a:spcBef>
              <a:spcAft>
                <a:spcPct val="0"/>
              </a:spcAft>
              <a:defRPr sz="2500">
                <a:solidFill>
                  <a:schemeClr val="tx1"/>
                </a:solidFill>
                <a:latin typeface="Arial" charset="0"/>
              </a:defRPr>
            </a:lvl6pPr>
            <a:lvl7pPr marL="3056496" indent="-235115" fontAlgn="base">
              <a:spcBef>
                <a:spcPct val="0"/>
              </a:spcBef>
              <a:spcAft>
                <a:spcPct val="0"/>
              </a:spcAft>
              <a:defRPr sz="2500">
                <a:solidFill>
                  <a:schemeClr val="tx1"/>
                </a:solidFill>
                <a:latin typeface="Arial" charset="0"/>
              </a:defRPr>
            </a:lvl7pPr>
            <a:lvl8pPr marL="3526727" indent="-235115" fontAlgn="base">
              <a:spcBef>
                <a:spcPct val="0"/>
              </a:spcBef>
              <a:spcAft>
                <a:spcPct val="0"/>
              </a:spcAft>
              <a:defRPr sz="2500">
                <a:solidFill>
                  <a:schemeClr val="tx1"/>
                </a:solidFill>
                <a:latin typeface="Arial" charset="0"/>
              </a:defRPr>
            </a:lvl8pPr>
            <a:lvl9pPr marL="3996957" indent="-235115" fontAlgn="base">
              <a:spcBef>
                <a:spcPct val="0"/>
              </a:spcBef>
              <a:spcAft>
                <a:spcPct val="0"/>
              </a:spcAft>
              <a:defRPr sz="2500">
                <a:solidFill>
                  <a:schemeClr val="tx1"/>
                </a:solidFill>
                <a:latin typeface="Arial" charset="0"/>
              </a:defRPr>
            </a:lvl9pPr>
          </a:lstStyle>
          <a:p>
            <a:fld id="{FF9FA002-1E0D-4361-A889-05EC99492724}" type="slidenum">
              <a:rPr lang="en-US" sz="1200" smtClean="0"/>
              <a:pPr/>
              <a:t>8</a:t>
            </a:fld>
            <a:endParaRPr lang="en-US" sz="1200" dirty="0" smtClean="0"/>
          </a:p>
        </p:txBody>
      </p:sp>
    </p:spTree>
    <p:extLst>
      <p:ext uri="{BB962C8B-B14F-4D97-AF65-F5344CB8AC3E}">
        <p14:creationId xmlns:p14="http://schemas.microsoft.com/office/powerpoint/2010/main" val="40531201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a:ln/>
        </p:spPr>
      </p:sp>
      <p:sp>
        <p:nvSpPr>
          <p:cNvPr id="5222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5222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defRPr>
            </a:lvl1pPr>
            <a:lvl2pPr marL="764124" indent="-293894">
              <a:defRPr sz="2500">
                <a:solidFill>
                  <a:schemeClr val="tx1"/>
                </a:solidFill>
                <a:latin typeface="Arial" charset="0"/>
              </a:defRPr>
            </a:lvl2pPr>
            <a:lvl3pPr marL="1175576" indent="-235115">
              <a:defRPr sz="2500">
                <a:solidFill>
                  <a:schemeClr val="tx1"/>
                </a:solidFill>
                <a:latin typeface="Arial" charset="0"/>
              </a:defRPr>
            </a:lvl3pPr>
            <a:lvl4pPr marL="1645806" indent="-235115">
              <a:defRPr sz="2500">
                <a:solidFill>
                  <a:schemeClr val="tx1"/>
                </a:solidFill>
                <a:latin typeface="Arial" charset="0"/>
              </a:defRPr>
            </a:lvl4pPr>
            <a:lvl5pPr marL="2116036" indent="-235115">
              <a:defRPr sz="2500">
                <a:solidFill>
                  <a:schemeClr val="tx1"/>
                </a:solidFill>
                <a:latin typeface="Arial" charset="0"/>
              </a:defRPr>
            </a:lvl5pPr>
            <a:lvl6pPr marL="2586266" indent="-235115" fontAlgn="base">
              <a:spcBef>
                <a:spcPct val="0"/>
              </a:spcBef>
              <a:spcAft>
                <a:spcPct val="0"/>
              </a:spcAft>
              <a:defRPr sz="2500">
                <a:solidFill>
                  <a:schemeClr val="tx1"/>
                </a:solidFill>
                <a:latin typeface="Arial" charset="0"/>
              </a:defRPr>
            </a:lvl6pPr>
            <a:lvl7pPr marL="3056496" indent="-235115" fontAlgn="base">
              <a:spcBef>
                <a:spcPct val="0"/>
              </a:spcBef>
              <a:spcAft>
                <a:spcPct val="0"/>
              </a:spcAft>
              <a:defRPr sz="2500">
                <a:solidFill>
                  <a:schemeClr val="tx1"/>
                </a:solidFill>
                <a:latin typeface="Arial" charset="0"/>
              </a:defRPr>
            </a:lvl7pPr>
            <a:lvl8pPr marL="3526727" indent="-235115" fontAlgn="base">
              <a:spcBef>
                <a:spcPct val="0"/>
              </a:spcBef>
              <a:spcAft>
                <a:spcPct val="0"/>
              </a:spcAft>
              <a:defRPr sz="2500">
                <a:solidFill>
                  <a:schemeClr val="tx1"/>
                </a:solidFill>
                <a:latin typeface="Arial" charset="0"/>
              </a:defRPr>
            </a:lvl8pPr>
            <a:lvl9pPr marL="3996957" indent="-235115" fontAlgn="base">
              <a:spcBef>
                <a:spcPct val="0"/>
              </a:spcBef>
              <a:spcAft>
                <a:spcPct val="0"/>
              </a:spcAft>
              <a:defRPr sz="2500">
                <a:solidFill>
                  <a:schemeClr val="tx1"/>
                </a:solidFill>
                <a:latin typeface="Arial" charset="0"/>
              </a:defRPr>
            </a:lvl9pPr>
          </a:lstStyle>
          <a:p>
            <a:fld id="{1968F944-5271-4C2D-B239-DEBD74891142}" type="slidenum">
              <a:rPr lang="en-US" sz="1200" smtClean="0"/>
              <a:pPr/>
              <a:t>9</a:t>
            </a:fld>
            <a:endParaRPr lang="en-US" sz="1200" dirty="0" smtClean="0"/>
          </a:p>
        </p:txBody>
      </p:sp>
    </p:spTree>
    <p:extLst>
      <p:ext uri="{BB962C8B-B14F-4D97-AF65-F5344CB8AC3E}">
        <p14:creationId xmlns:p14="http://schemas.microsoft.com/office/powerpoint/2010/main" val="416553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21559936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2459775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5577355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9E84662-882B-4E63-938C-B4142B410540}" type="slidenum">
              <a:rPr lang="en-US"/>
              <a:pPr>
                <a:defRPr/>
              </a:pPr>
              <a:t>‹#›</a:t>
            </a:fld>
            <a:endParaRPr lang="en-US" dirty="0"/>
          </a:p>
        </p:txBody>
      </p:sp>
    </p:spTree>
    <p:extLst>
      <p:ext uri="{BB962C8B-B14F-4D97-AF65-F5344CB8AC3E}">
        <p14:creationId xmlns:p14="http://schemas.microsoft.com/office/powerpoint/2010/main" val="305499745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691C777-7075-4A22-8AE4-02CAB929364C}" type="slidenum">
              <a:rPr lang="en-US"/>
              <a:pPr>
                <a:defRPr/>
              </a:pPr>
              <a:t>‹#›</a:t>
            </a:fld>
            <a:endParaRPr lang="en-US" dirty="0"/>
          </a:p>
        </p:txBody>
      </p:sp>
    </p:spTree>
    <p:extLst>
      <p:ext uri="{BB962C8B-B14F-4D97-AF65-F5344CB8AC3E}">
        <p14:creationId xmlns:p14="http://schemas.microsoft.com/office/powerpoint/2010/main" val="160231883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4646469-1A71-4B36-870B-7B8C8D283713}" type="slidenum">
              <a:rPr lang="en-US"/>
              <a:pPr>
                <a:defRPr/>
              </a:pPr>
              <a:t>‹#›</a:t>
            </a:fld>
            <a:endParaRPr lang="en-US" dirty="0"/>
          </a:p>
        </p:txBody>
      </p:sp>
    </p:spTree>
    <p:extLst>
      <p:ext uri="{BB962C8B-B14F-4D97-AF65-F5344CB8AC3E}">
        <p14:creationId xmlns:p14="http://schemas.microsoft.com/office/powerpoint/2010/main" val="312272181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E1D9736-465C-425B-B92A-376E3119CEE8}" type="slidenum">
              <a:rPr lang="en-US"/>
              <a:pPr>
                <a:defRPr/>
              </a:pPr>
              <a:t>‹#›</a:t>
            </a:fld>
            <a:endParaRPr lang="en-US" dirty="0"/>
          </a:p>
        </p:txBody>
      </p:sp>
    </p:spTree>
    <p:extLst>
      <p:ext uri="{BB962C8B-B14F-4D97-AF65-F5344CB8AC3E}">
        <p14:creationId xmlns:p14="http://schemas.microsoft.com/office/powerpoint/2010/main" val="183612240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F8C10430-24B9-41E7-925D-EB551782ACBA}" type="slidenum">
              <a:rPr lang="en-US"/>
              <a:pPr>
                <a:defRPr/>
              </a:pPr>
              <a:t>‹#›</a:t>
            </a:fld>
            <a:endParaRPr lang="en-US" dirty="0"/>
          </a:p>
        </p:txBody>
      </p:sp>
    </p:spTree>
    <p:extLst>
      <p:ext uri="{BB962C8B-B14F-4D97-AF65-F5344CB8AC3E}">
        <p14:creationId xmlns:p14="http://schemas.microsoft.com/office/powerpoint/2010/main" val="413800983"/>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D7A39CE1-32E7-41A1-8F12-556ED27B4654}" type="slidenum">
              <a:rPr lang="en-US"/>
              <a:pPr>
                <a:defRPr/>
              </a:pPr>
              <a:t>‹#›</a:t>
            </a:fld>
            <a:endParaRPr lang="en-US" dirty="0"/>
          </a:p>
        </p:txBody>
      </p:sp>
    </p:spTree>
    <p:extLst>
      <p:ext uri="{BB962C8B-B14F-4D97-AF65-F5344CB8AC3E}">
        <p14:creationId xmlns:p14="http://schemas.microsoft.com/office/powerpoint/2010/main" val="3591263003"/>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13F6C845-32F7-44B7-AAB9-6993E65CB798}" type="slidenum">
              <a:rPr lang="en-US"/>
              <a:pPr>
                <a:defRPr/>
              </a:pPr>
              <a:t>‹#›</a:t>
            </a:fld>
            <a:endParaRPr lang="en-US" dirty="0"/>
          </a:p>
        </p:txBody>
      </p:sp>
    </p:spTree>
    <p:extLst>
      <p:ext uri="{BB962C8B-B14F-4D97-AF65-F5344CB8AC3E}">
        <p14:creationId xmlns:p14="http://schemas.microsoft.com/office/powerpoint/2010/main" val="322655539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1E957781-ED92-46BB-9CC1-E3B425A24AD8}" type="slidenum">
              <a:rPr lang="en-US"/>
              <a:pPr>
                <a:defRPr/>
              </a:pPr>
              <a:t>‹#›</a:t>
            </a:fld>
            <a:endParaRPr lang="en-US" dirty="0"/>
          </a:p>
        </p:txBody>
      </p:sp>
    </p:spTree>
    <p:extLst>
      <p:ext uri="{BB962C8B-B14F-4D97-AF65-F5344CB8AC3E}">
        <p14:creationId xmlns:p14="http://schemas.microsoft.com/office/powerpoint/2010/main" val="9340151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63325145"/>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D21223F-FDB5-4856-91D4-C1A5894437C9}" type="slidenum">
              <a:rPr lang="en-US"/>
              <a:pPr>
                <a:defRPr/>
              </a:pPr>
              <a:t>‹#›</a:t>
            </a:fld>
            <a:endParaRPr lang="en-US" dirty="0"/>
          </a:p>
        </p:txBody>
      </p:sp>
    </p:spTree>
    <p:extLst>
      <p:ext uri="{BB962C8B-B14F-4D97-AF65-F5344CB8AC3E}">
        <p14:creationId xmlns:p14="http://schemas.microsoft.com/office/powerpoint/2010/main" val="4235426107"/>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81586B6-C035-4210-B1EA-77962E358B35}" type="slidenum">
              <a:rPr lang="en-US"/>
              <a:pPr>
                <a:defRPr/>
              </a:pPr>
              <a:t>‹#›</a:t>
            </a:fld>
            <a:endParaRPr lang="en-US" dirty="0"/>
          </a:p>
        </p:txBody>
      </p:sp>
    </p:spTree>
    <p:extLst>
      <p:ext uri="{BB962C8B-B14F-4D97-AF65-F5344CB8AC3E}">
        <p14:creationId xmlns:p14="http://schemas.microsoft.com/office/powerpoint/2010/main" val="3908398146"/>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913BBD0-FF14-49D0-8629-A19D08260A34}" type="slidenum">
              <a:rPr lang="en-US"/>
              <a:pPr>
                <a:defRPr/>
              </a:pPr>
              <a:t>‹#›</a:t>
            </a:fld>
            <a:endParaRPr lang="en-US" dirty="0"/>
          </a:p>
        </p:txBody>
      </p:sp>
    </p:spTree>
    <p:extLst>
      <p:ext uri="{BB962C8B-B14F-4D97-AF65-F5344CB8AC3E}">
        <p14:creationId xmlns:p14="http://schemas.microsoft.com/office/powerpoint/2010/main" val="112395044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C98658C5-DD2C-4943-B20E-6C1888758E8F}" type="slidenum">
              <a:rPr lang="en-US"/>
              <a:pPr>
                <a:defRPr/>
              </a:pPr>
              <a:t>‹#›</a:t>
            </a:fld>
            <a:endParaRPr lang="en-US" dirty="0"/>
          </a:p>
        </p:txBody>
      </p:sp>
    </p:spTree>
    <p:extLst>
      <p:ext uri="{BB962C8B-B14F-4D97-AF65-F5344CB8AC3E}">
        <p14:creationId xmlns:p14="http://schemas.microsoft.com/office/powerpoint/2010/main" val="1358793677"/>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600200"/>
            <a:ext cx="4038600" cy="4525963"/>
          </a:xfrm>
        </p:spPr>
        <p:txBody>
          <a:bodyPr/>
          <a:lstStyle/>
          <a:p>
            <a:pPr lvl="0"/>
            <a:endParaRPr lang="en-US" noProof="0" dirty="0" smtClean="0"/>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94D7333F-3876-4DFE-ACF6-B0724DE10861}" type="slidenum">
              <a:rPr lang="en-US"/>
              <a:pPr>
                <a:defRPr/>
              </a:pPr>
              <a:t>‹#›</a:t>
            </a:fld>
            <a:endParaRPr lang="en-US" dirty="0"/>
          </a:p>
        </p:txBody>
      </p:sp>
    </p:spTree>
    <p:extLst>
      <p:ext uri="{BB962C8B-B14F-4D97-AF65-F5344CB8AC3E}">
        <p14:creationId xmlns:p14="http://schemas.microsoft.com/office/powerpoint/2010/main" val="2471390587"/>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smtClean="0"/>
              <a:t>Click to edit Master title style</a:t>
            </a:r>
            <a:endParaRPr lang="en-US" dirty="0"/>
          </a:p>
        </p:txBody>
      </p:sp>
      <p:sp>
        <p:nvSpPr>
          <p:cNvPr id="3" name="Content Placeholder 2"/>
          <p:cNvSpPr>
            <a:spLocks noGrp="1"/>
          </p:cNvSpPr>
          <p:nvPr>
            <p:ph idx="1"/>
          </p:nvPr>
        </p:nvSpPr>
        <p:spPr>
          <a:xfrm>
            <a:off x="457200" y="1295400"/>
            <a:ext cx="8229600" cy="4830763"/>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0FCBC41-A188-407E-8304-9D938AA25A1A}" type="slidenum">
              <a:rPr lang="en-US"/>
              <a:pPr>
                <a:defRPr/>
              </a:pPr>
              <a:t>‹#›</a:t>
            </a:fld>
            <a:endParaRPr lang="en-US"/>
          </a:p>
        </p:txBody>
      </p:sp>
    </p:spTree>
    <p:extLst>
      <p:ext uri="{BB962C8B-B14F-4D97-AF65-F5344CB8AC3E}">
        <p14:creationId xmlns:p14="http://schemas.microsoft.com/office/powerpoint/2010/main" val="1667488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61902644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4005361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6226385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5180816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804692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8236213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8358637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0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750" r:id="rId1"/>
    <p:sldLayoutId id="2147483749" r:id="rId2"/>
    <p:sldLayoutId id="2147483748" r:id="rId3"/>
    <p:sldLayoutId id="2147483747" r:id="rId4"/>
    <p:sldLayoutId id="2147483746" r:id="rId5"/>
    <p:sldLayoutId id="2147483745" r:id="rId6"/>
    <p:sldLayoutId id="2147483744" r:id="rId7"/>
    <p:sldLayoutId id="2147483743" r:id="rId8"/>
    <p:sldLayoutId id="2147483742" r:id="rId9"/>
    <p:sldLayoutId id="2147483741" r:id="rId10"/>
    <p:sldLayoutId id="2147483740" r:id="rId1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839CD9D8-CEFF-4BEA-A2ED-A9B06CBDB270}" type="slidenum">
              <a:rPr lang="en-US"/>
              <a:pPr>
                <a:defRPr/>
              </a:pPr>
              <a:t>‹#›</a:t>
            </a:fld>
            <a:endParaRPr lang="en-US" dirty="0"/>
          </a:p>
        </p:txBody>
      </p:sp>
      <p:pic>
        <p:nvPicPr>
          <p:cNvPr id="13319" name="Picture 7"/>
          <p:cNvPicPr>
            <a:picLocks noChangeAspect="1" noChangeArrowheads="1"/>
          </p:cNvPicPr>
          <p:nvPr/>
        </p:nvPicPr>
        <p:blipFill>
          <a:blip r:embed="rId15" cstate="print">
            <a:clrChange>
              <a:clrFrom>
                <a:srgbClr val="E6E6E6"/>
              </a:clrFrom>
              <a:clrTo>
                <a:srgbClr val="E6E6E6">
                  <a:alpha val="0"/>
                </a:srgbClr>
              </a:clrTo>
            </a:clrChange>
            <a:extLst>
              <a:ext uri="{28A0092B-C50C-407E-A947-70E740481C1C}">
                <a14:useLocalDpi xmlns:a14="http://schemas.microsoft.com/office/drawing/2010/main" val="0"/>
              </a:ext>
            </a:extLst>
          </a:blip>
          <a:srcRect/>
          <a:stretch>
            <a:fillRect/>
          </a:stretch>
        </p:blipFill>
        <p:spPr bwMode="auto">
          <a:xfrm>
            <a:off x="7772400" y="6172200"/>
            <a:ext cx="474663"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Lst>
  <p:transition/>
  <p:timing>
    <p:tnLst>
      <p:par>
        <p:cTn id="1" dur="indefinite" restart="never" nodeType="tmRoot"/>
      </p:par>
    </p:tnLst>
  </p:timing>
  <p:txStyles>
    <p:titleStyle>
      <a:lvl1pPr algn="l" rtl="0" eaLnBrk="0" fontAlgn="base" hangingPunct="0">
        <a:spcBef>
          <a:spcPct val="0"/>
        </a:spcBef>
        <a:spcAft>
          <a:spcPct val="0"/>
        </a:spcAft>
        <a:defRPr sz="6000">
          <a:solidFill>
            <a:srgbClr val="0000FF"/>
          </a:solidFill>
          <a:latin typeface="+mj-lt"/>
          <a:ea typeface="+mj-ea"/>
          <a:cs typeface="+mj-cs"/>
        </a:defRPr>
      </a:lvl1pPr>
      <a:lvl2pPr algn="l" rtl="0" eaLnBrk="0" fontAlgn="base" hangingPunct="0">
        <a:spcBef>
          <a:spcPct val="0"/>
        </a:spcBef>
        <a:spcAft>
          <a:spcPct val="0"/>
        </a:spcAft>
        <a:defRPr sz="6000">
          <a:solidFill>
            <a:srgbClr val="0000FF"/>
          </a:solidFill>
          <a:latin typeface="Arial" charset="0"/>
        </a:defRPr>
      </a:lvl2pPr>
      <a:lvl3pPr algn="l" rtl="0" eaLnBrk="0" fontAlgn="base" hangingPunct="0">
        <a:spcBef>
          <a:spcPct val="0"/>
        </a:spcBef>
        <a:spcAft>
          <a:spcPct val="0"/>
        </a:spcAft>
        <a:defRPr sz="6000">
          <a:solidFill>
            <a:srgbClr val="0000FF"/>
          </a:solidFill>
          <a:latin typeface="Arial" charset="0"/>
        </a:defRPr>
      </a:lvl3pPr>
      <a:lvl4pPr algn="l" rtl="0" eaLnBrk="0" fontAlgn="base" hangingPunct="0">
        <a:spcBef>
          <a:spcPct val="0"/>
        </a:spcBef>
        <a:spcAft>
          <a:spcPct val="0"/>
        </a:spcAft>
        <a:defRPr sz="6000">
          <a:solidFill>
            <a:srgbClr val="0000FF"/>
          </a:solidFill>
          <a:latin typeface="Arial" charset="0"/>
        </a:defRPr>
      </a:lvl4pPr>
      <a:lvl5pPr algn="l" rtl="0" eaLnBrk="0" fontAlgn="base" hangingPunct="0">
        <a:spcBef>
          <a:spcPct val="0"/>
        </a:spcBef>
        <a:spcAft>
          <a:spcPct val="0"/>
        </a:spcAft>
        <a:defRPr sz="6000">
          <a:solidFill>
            <a:srgbClr val="0000FF"/>
          </a:solidFill>
          <a:latin typeface="Arial" charset="0"/>
        </a:defRPr>
      </a:lvl5pPr>
      <a:lvl6pPr marL="457200" algn="l" rtl="0" fontAlgn="base">
        <a:spcBef>
          <a:spcPct val="0"/>
        </a:spcBef>
        <a:spcAft>
          <a:spcPct val="0"/>
        </a:spcAft>
        <a:defRPr sz="6000">
          <a:solidFill>
            <a:srgbClr val="0000FF"/>
          </a:solidFill>
          <a:latin typeface="Arial" charset="0"/>
        </a:defRPr>
      </a:lvl6pPr>
      <a:lvl7pPr marL="914400" algn="l" rtl="0" fontAlgn="base">
        <a:spcBef>
          <a:spcPct val="0"/>
        </a:spcBef>
        <a:spcAft>
          <a:spcPct val="0"/>
        </a:spcAft>
        <a:defRPr sz="6000">
          <a:solidFill>
            <a:srgbClr val="0000FF"/>
          </a:solidFill>
          <a:latin typeface="Arial" charset="0"/>
        </a:defRPr>
      </a:lvl7pPr>
      <a:lvl8pPr marL="1371600" algn="l" rtl="0" fontAlgn="base">
        <a:spcBef>
          <a:spcPct val="0"/>
        </a:spcBef>
        <a:spcAft>
          <a:spcPct val="0"/>
        </a:spcAft>
        <a:defRPr sz="6000">
          <a:solidFill>
            <a:srgbClr val="0000FF"/>
          </a:solidFill>
          <a:latin typeface="Arial" charset="0"/>
        </a:defRPr>
      </a:lvl8pPr>
      <a:lvl9pPr marL="1828800" algn="l" rtl="0" fontAlgn="base">
        <a:spcBef>
          <a:spcPct val="0"/>
        </a:spcBef>
        <a:spcAft>
          <a:spcPct val="0"/>
        </a:spcAft>
        <a:defRPr sz="6000">
          <a:solidFill>
            <a:srgbClr val="0000FF"/>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457200" y="274638"/>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9699" name="Rectangle 3"/>
          <p:cNvSpPr>
            <a:spLocks noGrp="1" noChangeArrowheads="1"/>
          </p:cNvSpPr>
          <p:nvPr>
            <p:ph type="body" idx="1"/>
          </p:nvPr>
        </p:nvSpPr>
        <p:spPr bwMode="auto">
          <a:xfrm>
            <a:off x="381000" y="1295400"/>
            <a:ext cx="8229600"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0F3D50E-282F-44A3-8838-9DA21C72564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51" r:id="rId1"/>
  </p:sldLayoutIdLst>
  <p:txStyles>
    <p:titleStyle>
      <a:lvl1pPr algn="l" rtl="0" eaLnBrk="0" fontAlgn="base" hangingPunct="0">
        <a:spcBef>
          <a:spcPct val="0"/>
        </a:spcBef>
        <a:spcAft>
          <a:spcPct val="0"/>
        </a:spcAft>
        <a:defRPr sz="3200">
          <a:solidFill>
            <a:srgbClr val="00386B"/>
          </a:solidFill>
          <a:latin typeface="+mj-lt"/>
          <a:ea typeface="+mj-ea"/>
          <a:cs typeface="+mj-cs"/>
        </a:defRPr>
      </a:lvl1pPr>
      <a:lvl2pPr algn="l" rtl="0" eaLnBrk="0" fontAlgn="base" hangingPunct="0">
        <a:spcBef>
          <a:spcPct val="0"/>
        </a:spcBef>
        <a:spcAft>
          <a:spcPct val="0"/>
        </a:spcAft>
        <a:defRPr sz="3200">
          <a:solidFill>
            <a:srgbClr val="00386B"/>
          </a:solidFill>
          <a:latin typeface="Arial" charset="0"/>
        </a:defRPr>
      </a:lvl2pPr>
      <a:lvl3pPr algn="l" rtl="0" eaLnBrk="0" fontAlgn="base" hangingPunct="0">
        <a:spcBef>
          <a:spcPct val="0"/>
        </a:spcBef>
        <a:spcAft>
          <a:spcPct val="0"/>
        </a:spcAft>
        <a:defRPr sz="3200">
          <a:solidFill>
            <a:srgbClr val="00386B"/>
          </a:solidFill>
          <a:latin typeface="Arial" charset="0"/>
        </a:defRPr>
      </a:lvl3pPr>
      <a:lvl4pPr algn="l" rtl="0" eaLnBrk="0" fontAlgn="base" hangingPunct="0">
        <a:spcBef>
          <a:spcPct val="0"/>
        </a:spcBef>
        <a:spcAft>
          <a:spcPct val="0"/>
        </a:spcAft>
        <a:defRPr sz="3200">
          <a:solidFill>
            <a:srgbClr val="00386B"/>
          </a:solidFill>
          <a:latin typeface="Arial" charset="0"/>
        </a:defRPr>
      </a:lvl4pPr>
      <a:lvl5pPr algn="l" rtl="0" eaLnBrk="0" fontAlgn="base" hangingPunct="0">
        <a:spcBef>
          <a:spcPct val="0"/>
        </a:spcBef>
        <a:spcAft>
          <a:spcPct val="0"/>
        </a:spcAft>
        <a:defRPr sz="3200">
          <a:solidFill>
            <a:srgbClr val="00386B"/>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3.xml"/><Relationship Id="rId1" Type="http://schemas.openxmlformats.org/officeDocument/2006/relationships/vmlDrawing" Target="../drawings/vmlDrawing2.vml"/><Relationship Id="rId5" Type="http://schemas.openxmlformats.org/officeDocument/2006/relationships/image" Target="../media/image11.wmf"/><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3.xml"/><Relationship Id="rId1" Type="http://schemas.openxmlformats.org/officeDocument/2006/relationships/slideLayout" Target="../slideLayouts/slideLayout24.xml"/><Relationship Id="rId5" Type="http://schemas.openxmlformats.org/officeDocument/2006/relationships/image" Target="../media/image16.gif"/><Relationship Id="rId4" Type="http://schemas.openxmlformats.org/officeDocument/2006/relationships/image" Target="../media/image15.gif"/></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19.jpe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5.gif"/></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16.gif"/></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5.xml"/><Relationship Id="rId5" Type="http://schemas.openxmlformats.org/officeDocument/2006/relationships/image" Target="../media/image5.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8.xml"/><Relationship Id="rId1" Type="http://schemas.openxmlformats.org/officeDocument/2006/relationships/vmlDrawing" Target="../drawings/vmlDrawing3.vml"/><Relationship Id="rId6" Type="http://schemas.openxmlformats.org/officeDocument/2006/relationships/image" Target="../media/image19.jpeg"/><Relationship Id="rId5" Type="http://schemas.openxmlformats.org/officeDocument/2006/relationships/image" Target="../media/image22.wmf"/><Relationship Id="rId4" Type="http://schemas.openxmlformats.org/officeDocument/2006/relationships/oleObject" Target="../embeddings/oleObject3.bin"/></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22.xml"/><Relationship Id="rId7" Type="http://schemas.openxmlformats.org/officeDocument/2006/relationships/image" Target="../media/image24.wmf"/><Relationship Id="rId12" Type="http://schemas.openxmlformats.org/officeDocument/2006/relationships/image" Target="../media/image19.jpeg"/><Relationship Id="rId2" Type="http://schemas.openxmlformats.org/officeDocument/2006/relationships/slideLayout" Target="../slideLayouts/slideLayout18.xml"/><Relationship Id="rId1" Type="http://schemas.openxmlformats.org/officeDocument/2006/relationships/vmlDrawing" Target="../drawings/vmlDrawing4.vml"/><Relationship Id="rId6" Type="http://schemas.openxmlformats.org/officeDocument/2006/relationships/oleObject" Target="../embeddings/oleObject5.bin"/><Relationship Id="rId11" Type="http://schemas.openxmlformats.org/officeDocument/2006/relationships/image" Target="../media/image26.wmf"/><Relationship Id="rId5" Type="http://schemas.openxmlformats.org/officeDocument/2006/relationships/image" Target="../media/image23.wmf"/><Relationship Id="rId10" Type="http://schemas.openxmlformats.org/officeDocument/2006/relationships/oleObject" Target="../embeddings/oleObject7.bin"/><Relationship Id="rId4" Type="http://schemas.openxmlformats.org/officeDocument/2006/relationships/oleObject" Target="../embeddings/oleObject4.bin"/><Relationship Id="rId9" Type="http://schemas.openxmlformats.org/officeDocument/2006/relationships/image" Target="../media/image25.wmf"/></Relationships>
</file>

<file path=ppt/slides/_rels/slide23.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notesSlide" Target="../notesSlides/notesSlide23.xml"/><Relationship Id="rId7" Type="http://schemas.openxmlformats.org/officeDocument/2006/relationships/oleObject" Target="../embeddings/oleObject9.bin"/><Relationship Id="rId2" Type="http://schemas.openxmlformats.org/officeDocument/2006/relationships/slideLayout" Target="../slideLayouts/slideLayout13.xml"/><Relationship Id="rId1" Type="http://schemas.openxmlformats.org/officeDocument/2006/relationships/vmlDrawing" Target="../drawings/vmlDrawing5.vml"/><Relationship Id="rId6" Type="http://schemas.openxmlformats.org/officeDocument/2006/relationships/image" Target="../media/image27.wmf"/><Relationship Id="rId5" Type="http://schemas.openxmlformats.org/officeDocument/2006/relationships/oleObject" Target="../embeddings/oleObject8.bin"/><Relationship Id="rId10" Type="http://schemas.openxmlformats.org/officeDocument/2006/relationships/image" Target="../media/image29.wmf"/><Relationship Id="rId4" Type="http://schemas.openxmlformats.org/officeDocument/2006/relationships/slide" Target="slide22.xml"/><Relationship Id="rId9" Type="http://schemas.openxmlformats.org/officeDocument/2006/relationships/oleObject" Target="../embeddings/oleObject10.bin"/></Relationships>
</file>

<file path=ppt/slides/_rels/slide24.xml.rels><?xml version="1.0" encoding="UTF-8" standalone="yes"?>
<Relationships xmlns="http://schemas.openxmlformats.org/package/2006/relationships"><Relationship Id="rId3" Type="http://schemas.openxmlformats.org/officeDocument/2006/relationships/image" Target="../media/image30.gif"/><Relationship Id="rId7" Type="http://schemas.openxmlformats.org/officeDocument/2006/relationships/image" Target="../media/image34.jpeg"/><Relationship Id="rId2" Type="http://schemas.openxmlformats.org/officeDocument/2006/relationships/notesSlide" Target="../notesSlides/notesSlide24.xml"/><Relationship Id="rId1" Type="http://schemas.openxmlformats.org/officeDocument/2006/relationships/slideLayout" Target="../slideLayouts/slideLayout24.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8.xml"/><Relationship Id="rId1" Type="http://schemas.openxmlformats.org/officeDocument/2006/relationships/vmlDrawing" Target="../drawings/vmlDrawing6.vml"/><Relationship Id="rId6" Type="http://schemas.openxmlformats.org/officeDocument/2006/relationships/image" Target="../media/image31.jpeg"/><Relationship Id="rId5" Type="http://schemas.openxmlformats.org/officeDocument/2006/relationships/image" Target="../media/image35.wmf"/><Relationship Id="rId4" Type="http://schemas.openxmlformats.org/officeDocument/2006/relationships/oleObject" Target="../embeddings/oleObject11.bin"/></Relationships>
</file>

<file path=ppt/slides/_rels/slide26.x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notesSlide" Target="../notesSlides/notesSlide26.xml"/><Relationship Id="rId7" Type="http://schemas.openxmlformats.org/officeDocument/2006/relationships/oleObject" Target="../embeddings/oleObject13.bin"/><Relationship Id="rId2" Type="http://schemas.openxmlformats.org/officeDocument/2006/relationships/slideLayout" Target="../slideLayouts/slideLayout18.xml"/><Relationship Id="rId1" Type="http://schemas.openxmlformats.org/officeDocument/2006/relationships/vmlDrawing" Target="../drawings/vmlDrawing7.vml"/><Relationship Id="rId6" Type="http://schemas.openxmlformats.org/officeDocument/2006/relationships/image" Target="../media/image36.wmf"/><Relationship Id="rId5" Type="http://schemas.openxmlformats.org/officeDocument/2006/relationships/oleObject" Target="../embeddings/oleObject12.bin"/><Relationship Id="rId10" Type="http://schemas.openxmlformats.org/officeDocument/2006/relationships/image" Target="../media/image38.wmf"/><Relationship Id="rId4" Type="http://schemas.openxmlformats.org/officeDocument/2006/relationships/image" Target="../media/image31.jpeg"/><Relationship Id="rId9" Type="http://schemas.openxmlformats.org/officeDocument/2006/relationships/oleObject" Target="../embeddings/oleObject14.bin"/></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7.xml"/><Relationship Id="rId1" Type="http://schemas.openxmlformats.org/officeDocument/2006/relationships/slideLayout" Target="../slideLayouts/slideLayout24.xml"/><Relationship Id="rId4" Type="http://schemas.openxmlformats.org/officeDocument/2006/relationships/image" Target="../media/image40.jpeg"/></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24.xml"/><Relationship Id="rId4" Type="http://schemas.openxmlformats.org/officeDocument/2006/relationships/image" Target="../media/image42.jpeg"/></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9.xml"/><Relationship Id="rId1" Type="http://schemas.openxmlformats.org/officeDocument/2006/relationships/slideLayout" Target="../slideLayouts/slideLayout24.xml"/><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8.jpe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comments" Target="../comments/comment1.xml"/><Relationship Id="rId2" Type="http://schemas.openxmlformats.org/officeDocument/2006/relationships/notesSlide" Target="../notesSlides/notesSlide30.xml"/><Relationship Id="rId1" Type="http://schemas.openxmlformats.org/officeDocument/2006/relationships/slideLayout" Target="../slideLayouts/slideLayout24.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31.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6.jpeg"/><Relationship Id="rId7" Type="http://schemas.openxmlformats.org/officeDocument/2006/relationships/image" Target="../media/image51.png"/><Relationship Id="rId2" Type="http://schemas.openxmlformats.org/officeDocument/2006/relationships/notesSlide" Target="../notesSlides/notesSlide31.xml"/><Relationship Id="rId1" Type="http://schemas.openxmlformats.org/officeDocument/2006/relationships/slideLayout" Target="../slideLayouts/slideLayout24.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1.png"/></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16.bin"/><Relationship Id="rId13" Type="http://schemas.openxmlformats.org/officeDocument/2006/relationships/image" Target="../media/image56.wmf"/><Relationship Id="rId3" Type="http://schemas.openxmlformats.org/officeDocument/2006/relationships/notesSlide" Target="../notesSlides/notesSlide32.xml"/><Relationship Id="rId7" Type="http://schemas.openxmlformats.org/officeDocument/2006/relationships/image" Target="../media/image41.png"/><Relationship Id="rId12" Type="http://schemas.openxmlformats.org/officeDocument/2006/relationships/oleObject" Target="../embeddings/oleObject18.bin"/><Relationship Id="rId2" Type="http://schemas.openxmlformats.org/officeDocument/2006/relationships/slideLayout" Target="../slideLayouts/slideLayout13.xml"/><Relationship Id="rId1" Type="http://schemas.openxmlformats.org/officeDocument/2006/relationships/vmlDrawing" Target="../drawings/vmlDrawing8.vml"/><Relationship Id="rId6" Type="http://schemas.openxmlformats.org/officeDocument/2006/relationships/image" Target="../media/image57.png"/><Relationship Id="rId11" Type="http://schemas.openxmlformats.org/officeDocument/2006/relationships/image" Target="../media/image55.wmf"/><Relationship Id="rId5" Type="http://schemas.openxmlformats.org/officeDocument/2006/relationships/image" Target="../media/image53.wmf"/><Relationship Id="rId10" Type="http://schemas.openxmlformats.org/officeDocument/2006/relationships/oleObject" Target="../embeddings/oleObject17.bin"/><Relationship Id="rId4" Type="http://schemas.openxmlformats.org/officeDocument/2006/relationships/oleObject" Target="../embeddings/oleObject15.bin"/><Relationship Id="rId9" Type="http://schemas.openxmlformats.org/officeDocument/2006/relationships/image" Target="../media/image54.wmf"/></Relationships>
</file>

<file path=ppt/slides/_rels/slide3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3.xml"/><Relationship Id="rId1" Type="http://schemas.openxmlformats.org/officeDocument/2006/relationships/slideLayout" Target="../slideLayouts/slideLayout13.xml"/><Relationship Id="rId5" Type="http://schemas.openxmlformats.org/officeDocument/2006/relationships/image" Target="../media/image60.png"/><Relationship Id="rId4" Type="http://schemas.openxmlformats.org/officeDocument/2006/relationships/image" Target="../media/image59.png"/></Relationships>
</file>

<file path=ppt/slides/_rels/slide3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3.xml"/><Relationship Id="rId1" Type="http://schemas.openxmlformats.org/officeDocument/2006/relationships/vmlDrawing" Target="../drawings/vmlDrawing1.vml"/><Relationship Id="rId5" Type="http://schemas.openxmlformats.org/officeDocument/2006/relationships/image" Target="../media/image10.w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947738" y="4108862"/>
            <a:ext cx="7248524" cy="1072738"/>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None/>
            </a:pPr>
            <a:r>
              <a:rPr lang="en-US" b="1" kern="0" dirty="0" smtClean="0">
                <a:solidFill>
                  <a:srgbClr val="002060"/>
                </a:solidFill>
                <a:latin typeface="Arial" panose="020B0604020202020204" pitchFamily="34" charset="0"/>
                <a:cs typeface="Arial" panose="020B0604020202020204" pitchFamily="34" charset="0"/>
              </a:rPr>
              <a:t>Mechanisms</a:t>
            </a:r>
          </a:p>
          <a:p>
            <a:pPr marL="0" indent="0" algn="ctr">
              <a:buNone/>
            </a:pPr>
            <a:r>
              <a:rPr lang="en-US" b="1" kern="0" dirty="0" smtClean="0">
                <a:solidFill>
                  <a:srgbClr val="002060"/>
                </a:solidFill>
                <a:latin typeface="Arial" panose="020B0604020202020204" pitchFamily="34" charset="0"/>
                <a:cs typeface="Arial" panose="020B0604020202020204" pitchFamily="34" charset="0"/>
              </a:rPr>
              <a:t>Simple Machines</a:t>
            </a:r>
          </a:p>
          <a:p>
            <a:pPr marL="0" indent="0" algn="ctr">
              <a:buNone/>
            </a:pPr>
            <a:r>
              <a:rPr lang="en-US" b="1" kern="0" dirty="0" smtClean="0">
                <a:solidFill>
                  <a:srgbClr val="002060"/>
                </a:solidFill>
                <a:latin typeface="Arial" panose="020B0604020202020204" pitchFamily="34" charset="0"/>
                <a:cs typeface="Arial" panose="020B0604020202020204" pitchFamily="34" charset="0"/>
              </a:rPr>
              <a:t>Lever, Wheel and Axle, and Pulley</a:t>
            </a:r>
            <a:endParaRPr lang="en-US" b="1" kern="0" dirty="0">
              <a:solidFill>
                <a:srgbClr val="002060"/>
              </a:solidFill>
              <a:latin typeface="Arial" panose="020B0604020202020204" pitchFamily="34" charset="0"/>
              <a:cs typeface="Arial" panose="020B0604020202020204" pitchFamily="34" charset="0"/>
            </a:endParaRPr>
          </a:p>
        </p:txBody>
      </p:sp>
      <p:pic>
        <p:nvPicPr>
          <p:cNvPr id="3" name="Picture 4" descr="C:\Users\lsmith\Dropbox\2014-15 Curriculum Release\Notes\Logos\PLTW Logo Transparent.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1600199"/>
            <a:ext cx="5943600" cy="1982832"/>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txBox="1">
            <a:spLocks/>
          </p:cNvSpPr>
          <p:nvPr/>
        </p:nvSpPr>
        <p:spPr>
          <a:xfrm>
            <a:off x="6858000" y="6629400"/>
            <a:ext cx="2209800" cy="2286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sz="800" dirty="0" smtClean="0">
                <a:solidFill>
                  <a:schemeClr val="bg1">
                    <a:lumMod val="50000"/>
                  </a:schemeClr>
                </a:solidFill>
                <a:latin typeface="Arial" panose="020B0604020202020204" pitchFamily="34" charset="0"/>
                <a:cs typeface="Arial" panose="020B0604020202020204" pitchFamily="34" charset="0"/>
              </a:rPr>
              <a:t>© 2012 Project Lead The Way, Inc.</a:t>
            </a:r>
            <a:endParaRPr lang="en-US" sz="800" dirty="0">
              <a:solidFill>
                <a:schemeClr val="bg1">
                  <a:lumMod val="50000"/>
                </a:schemeClr>
              </a:solidFill>
              <a:latin typeface="Arial" panose="020B0604020202020204" pitchFamily="34" charset="0"/>
              <a:cs typeface="Arial" panose="020B0604020202020204" pitchFamily="34" charset="0"/>
            </a:endParaRPr>
          </a:p>
        </p:txBody>
      </p:sp>
      <p:sp>
        <p:nvSpPr>
          <p:cNvPr id="5" name="Footer Placeholder 3"/>
          <p:cNvSpPr txBox="1">
            <a:spLocks/>
          </p:cNvSpPr>
          <p:nvPr/>
        </p:nvSpPr>
        <p:spPr>
          <a:xfrm>
            <a:off x="0" y="6629400"/>
            <a:ext cx="2209800" cy="228600"/>
          </a:xfrm>
          <a:prstGeom prst="rect">
            <a:avLst/>
          </a:prstGeom>
        </p:spPr>
        <p:txBody>
          <a:bodyPr/>
          <a:lstStyle>
            <a:defPPr>
              <a:defRPr lang="en-US"/>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latin typeface="Arial" panose="020B0604020202020204" pitchFamily="34" charset="0"/>
                <a:cs typeface="Arial" panose="020B0604020202020204" pitchFamily="34" charset="0"/>
              </a:rPr>
              <a:t>Principles of Engineering</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9142528"/>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8" name="Rectangle 2"/>
          <p:cNvSpPr>
            <a:spLocks noGrp="1" noChangeArrowheads="1"/>
          </p:cNvSpPr>
          <p:nvPr>
            <p:ph type="title"/>
          </p:nvPr>
        </p:nvSpPr>
        <p:spPr>
          <a:xfrm>
            <a:off x="237500" y="166255"/>
            <a:ext cx="9366250" cy="826570"/>
          </a:xfrm>
        </p:spPr>
        <p:txBody>
          <a:bodyPr/>
          <a:lstStyle/>
          <a:p>
            <a:pPr eaLnBrk="1" hangingPunct="1"/>
            <a:r>
              <a:rPr lang="en-US" sz="4000" dirty="0" smtClean="0">
                <a:solidFill>
                  <a:srgbClr val="00386B"/>
                </a:solidFill>
              </a:rPr>
              <a:t>Actual Mechanical Advantage (AMA)</a:t>
            </a:r>
          </a:p>
        </p:txBody>
      </p:sp>
      <p:sp>
        <p:nvSpPr>
          <p:cNvPr id="2059" name="Rectangle 3"/>
          <p:cNvSpPr>
            <a:spLocks noGrp="1" noChangeArrowheads="1"/>
          </p:cNvSpPr>
          <p:nvPr>
            <p:ph type="body" sz="half" idx="1"/>
          </p:nvPr>
        </p:nvSpPr>
        <p:spPr>
          <a:xfrm>
            <a:off x="444500" y="1092530"/>
            <a:ext cx="8450118" cy="2636508"/>
          </a:xfrm>
        </p:spPr>
        <p:txBody>
          <a:bodyPr/>
          <a:lstStyle/>
          <a:p>
            <a:pPr marL="344488" indent="-344488" eaLnBrk="1" hangingPunct="1">
              <a:spcBef>
                <a:spcPct val="50000"/>
              </a:spcBef>
            </a:pPr>
            <a:r>
              <a:rPr lang="en-US" dirty="0" smtClean="0"/>
              <a:t>Inquiry-based calculation</a:t>
            </a:r>
          </a:p>
          <a:p>
            <a:pPr marL="344488" indent="-344488" eaLnBrk="1" hangingPunct="1">
              <a:spcBef>
                <a:spcPts val="1200"/>
              </a:spcBef>
            </a:pPr>
            <a:r>
              <a:rPr lang="en-US" dirty="0" smtClean="0"/>
              <a:t>Frictional losses </a:t>
            </a:r>
            <a:r>
              <a:rPr lang="en-US" b="1" dirty="0" smtClean="0"/>
              <a:t>are</a:t>
            </a:r>
            <a:r>
              <a:rPr lang="en-US" dirty="0" smtClean="0"/>
              <a:t> taken into consideration</a:t>
            </a:r>
          </a:p>
          <a:p>
            <a:pPr marL="344488" indent="-344488" eaLnBrk="1" hangingPunct="1">
              <a:spcBef>
                <a:spcPts val="1200"/>
              </a:spcBef>
            </a:pPr>
            <a:r>
              <a:rPr lang="en-US" dirty="0" smtClean="0"/>
              <a:t>Used in efficiency calculations</a:t>
            </a:r>
          </a:p>
          <a:p>
            <a:pPr marL="344488" indent="-344488" eaLnBrk="1" hangingPunct="1">
              <a:spcBef>
                <a:spcPts val="1200"/>
              </a:spcBef>
            </a:pPr>
            <a:r>
              <a:rPr lang="en-US" dirty="0" smtClean="0"/>
              <a:t>Ratio of </a:t>
            </a:r>
            <a:r>
              <a:rPr lang="en-US" b="1" dirty="0" smtClean="0"/>
              <a:t>force magnitudes</a:t>
            </a:r>
            <a:endParaRPr lang="en-US" dirty="0" smtClean="0"/>
          </a:p>
        </p:txBody>
      </p:sp>
      <p:sp>
        <p:nvSpPr>
          <p:cNvPr id="2060" name="Rectangle 5"/>
          <p:cNvSpPr>
            <a:spLocks noChangeArrowheads="1"/>
          </p:cNvSpPr>
          <p:nvPr/>
        </p:nvSpPr>
        <p:spPr bwMode="auto">
          <a:xfrm>
            <a:off x="801388" y="5707563"/>
            <a:ext cx="4154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dirty="0"/>
              <a:t>F</a:t>
            </a:r>
            <a:r>
              <a:rPr lang="en-US" baseline="-25000" dirty="0"/>
              <a:t>E</a:t>
            </a:r>
            <a:r>
              <a:rPr lang="en-US" dirty="0"/>
              <a:t> = Magnitude of effort force</a:t>
            </a:r>
          </a:p>
        </p:txBody>
      </p:sp>
      <p:graphicFrame>
        <p:nvGraphicFramePr>
          <p:cNvPr id="2057" name="Object 9"/>
          <p:cNvGraphicFramePr>
            <a:graphicFrameLocks noGrp="1" noChangeAspect="1"/>
          </p:cNvGraphicFramePr>
          <p:nvPr>
            <p:ph sz="half" idx="2"/>
          </p:nvPr>
        </p:nvGraphicFramePr>
        <p:xfrm>
          <a:off x="4472392" y="3747612"/>
          <a:ext cx="3006377" cy="1986677"/>
        </p:xfrm>
        <a:graphic>
          <a:graphicData uri="http://schemas.openxmlformats.org/presentationml/2006/ole">
            <mc:AlternateContent xmlns:mc="http://schemas.openxmlformats.org/markup-compatibility/2006">
              <mc:Choice xmlns:v="urn:schemas-microsoft-com:vml" Requires="v">
                <p:oleObj spid="_x0000_s2093" name="Equation" r:id="rId4" imgW="710891" imgH="469696" progId="">
                  <p:embed/>
                </p:oleObj>
              </mc:Choice>
              <mc:Fallback>
                <p:oleObj name="Equation" r:id="rId4" imgW="710891" imgH="469696" progId="">
                  <p:embed/>
                  <p:pic>
                    <p:nvPicPr>
                      <p:cNvPr id="0" name="Picture 39"/>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2392" y="3747612"/>
                        <a:ext cx="3006377" cy="198667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1" name="Rectangle 8"/>
          <p:cNvSpPr>
            <a:spLocks noChangeArrowheads="1"/>
          </p:cNvSpPr>
          <p:nvPr/>
        </p:nvSpPr>
        <p:spPr bwMode="auto">
          <a:xfrm>
            <a:off x="801388" y="5200200"/>
            <a:ext cx="5118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dirty="0"/>
              <a:t>F</a:t>
            </a:r>
            <a:r>
              <a:rPr lang="en-US" baseline="-25000" dirty="0"/>
              <a:t>R</a:t>
            </a:r>
            <a:r>
              <a:rPr lang="en-US" dirty="0"/>
              <a:t> = Magnitude of resistance force</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1" name="Rectangle 4"/>
          <p:cNvSpPr>
            <a:spLocks noGrp="1" noChangeArrowheads="1"/>
          </p:cNvSpPr>
          <p:nvPr>
            <p:ph type="body" sz="half" idx="1"/>
          </p:nvPr>
        </p:nvSpPr>
        <p:spPr>
          <a:xfrm>
            <a:off x="583767" y="1573481"/>
            <a:ext cx="4271962" cy="2090738"/>
          </a:xfrm>
        </p:spPr>
        <p:txBody>
          <a:bodyPr/>
          <a:lstStyle/>
          <a:p>
            <a:pPr marL="0" indent="0" eaLnBrk="1" hangingPunct="1">
              <a:spcBef>
                <a:spcPct val="50000"/>
              </a:spcBef>
              <a:buFontTx/>
              <a:buNone/>
            </a:pPr>
            <a:r>
              <a:rPr lang="en-US" dirty="0" smtClean="0"/>
              <a:t>Can you think of a machine that has a mechanical advantage greater than 1?</a:t>
            </a:r>
          </a:p>
        </p:txBody>
      </p:sp>
      <p:pic>
        <p:nvPicPr>
          <p:cNvPr id="10957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5174225" y="1349375"/>
            <a:ext cx="3194050" cy="4718050"/>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sp>
        <p:nvSpPr>
          <p:cNvPr id="109576" name="Rectangle 8"/>
          <p:cNvSpPr>
            <a:spLocks noChangeArrowheads="1"/>
          </p:cNvSpPr>
          <p:nvPr/>
        </p:nvSpPr>
        <p:spPr bwMode="auto">
          <a:xfrm>
            <a:off x="237500" y="237500"/>
            <a:ext cx="9144000" cy="708025"/>
          </a:xfrm>
          <a:prstGeom prst="rect">
            <a:avLst/>
          </a:prstGeom>
          <a:noFill/>
          <a:ln w="9525">
            <a:noFill/>
            <a:miter lim="800000"/>
            <a:headEnd/>
            <a:tailEnd/>
          </a:ln>
          <a:effectLst/>
        </p:spPr>
        <p:txBody>
          <a:bodyPr>
            <a:spAutoFit/>
          </a:bodyPr>
          <a:lstStyle/>
          <a:p>
            <a:pPr>
              <a:defRPr/>
            </a:pPr>
            <a:r>
              <a:rPr lang="en-US" sz="4000" dirty="0">
                <a:solidFill>
                  <a:srgbClr val="00386B"/>
                </a:solidFill>
                <a:latin typeface="+mj-lt"/>
                <a:ea typeface="+mj-ea"/>
                <a:cs typeface="+mj-cs"/>
              </a:rPr>
              <a:t>Real World Mechanical Advantage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09574"/>
                                        </p:tgtEl>
                                        <p:attrNameLst>
                                          <p:attrName>style.visibility</p:attrName>
                                        </p:attrNameLst>
                                      </p:cBhvr>
                                      <p:to>
                                        <p:strVal val="visible"/>
                                      </p:to>
                                    </p:set>
                                    <p:animEffect transition="in" filter="dissolve">
                                      <p:cBhvr>
                                        <p:cTn id="7" dur="500"/>
                                        <p:tgtEl>
                                          <p:spTgt spid="1095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69" name="Rectangle 4"/>
          <p:cNvSpPr>
            <a:spLocks noGrp="1" noChangeArrowheads="1"/>
          </p:cNvSpPr>
          <p:nvPr>
            <p:ph type="body" sz="half" idx="1"/>
          </p:nvPr>
        </p:nvSpPr>
        <p:spPr>
          <a:xfrm>
            <a:off x="415613" y="1984375"/>
            <a:ext cx="3433762" cy="2574925"/>
          </a:xfrm>
        </p:spPr>
        <p:txBody>
          <a:bodyPr/>
          <a:lstStyle/>
          <a:p>
            <a:pPr marL="0" indent="0" eaLnBrk="1" hangingPunct="1">
              <a:spcBef>
                <a:spcPct val="50000"/>
              </a:spcBef>
              <a:buFontTx/>
              <a:buNone/>
            </a:pPr>
            <a:r>
              <a:rPr lang="en-US" dirty="0" smtClean="0"/>
              <a:t>Can you think of a machine that has a mechanical advantage less than 1?</a:t>
            </a:r>
          </a:p>
        </p:txBody>
      </p:sp>
      <p:pic>
        <p:nvPicPr>
          <p:cNvPr id="111621" name="Picture 5" descr="SmallGy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86225" y="1612263"/>
            <a:ext cx="4519613" cy="4000500"/>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sp>
        <p:nvSpPr>
          <p:cNvPr id="111623" name="Rectangle 7"/>
          <p:cNvSpPr>
            <a:spLocks noChangeArrowheads="1"/>
          </p:cNvSpPr>
          <p:nvPr/>
        </p:nvSpPr>
        <p:spPr bwMode="auto">
          <a:xfrm>
            <a:off x="237500" y="237500"/>
            <a:ext cx="9144000" cy="708025"/>
          </a:xfrm>
          <a:prstGeom prst="rect">
            <a:avLst/>
          </a:prstGeom>
          <a:noFill/>
          <a:ln w="9525">
            <a:noFill/>
            <a:miter lim="800000"/>
            <a:headEnd/>
            <a:tailEnd/>
          </a:ln>
          <a:effectLst/>
        </p:spPr>
        <p:txBody>
          <a:bodyPr>
            <a:spAutoFit/>
          </a:bodyPr>
          <a:lstStyle/>
          <a:p>
            <a:pPr>
              <a:defRPr/>
            </a:pPr>
            <a:r>
              <a:rPr lang="en-US" sz="4000" dirty="0">
                <a:solidFill>
                  <a:srgbClr val="00386B"/>
                </a:solidFill>
                <a:latin typeface="+mj-lt"/>
                <a:ea typeface="+mj-ea"/>
                <a:cs typeface="+mj-cs"/>
              </a:rPr>
              <a:t>Real World Mechanical Advantage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11621"/>
                                        </p:tgtEl>
                                        <p:attrNameLst>
                                          <p:attrName>style.visibility</p:attrName>
                                        </p:attrNameLst>
                                      </p:cBhvr>
                                      <p:to>
                                        <p:strVal val="visible"/>
                                      </p:to>
                                    </p:set>
                                    <p:animEffect transition="in" filter="dissolve">
                                      <p:cBhvr>
                                        <p:cTn id="7" dur="500"/>
                                        <p:tgtEl>
                                          <p:spTgt spid="1116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0419" name="Picture 57" descr="1ST"/>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30417" y="2976707"/>
            <a:ext cx="3976688" cy="186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7" name="Rectangle 6"/>
          <p:cNvSpPr>
            <a:spLocks noGrp="1" noChangeArrowheads="1"/>
          </p:cNvSpPr>
          <p:nvPr>
            <p:ph type="title"/>
          </p:nvPr>
        </p:nvSpPr>
        <p:spPr>
          <a:xfrm>
            <a:off x="237500" y="237500"/>
            <a:ext cx="8229600" cy="742950"/>
          </a:xfrm>
        </p:spPr>
        <p:txBody>
          <a:bodyPr/>
          <a:lstStyle/>
          <a:p>
            <a:pPr eaLnBrk="1" hangingPunct="1"/>
            <a:r>
              <a:rPr lang="en-US" sz="4000" dirty="0" smtClean="0">
                <a:solidFill>
                  <a:srgbClr val="00386B"/>
                </a:solidFill>
              </a:rPr>
              <a:t>Lever</a:t>
            </a:r>
          </a:p>
        </p:txBody>
      </p:sp>
      <p:sp>
        <p:nvSpPr>
          <p:cNvPr id="60418" name="Rectangle 7"/>
          <p:cNvSpPr>
            <a:spLocks noGrp="1" noChangeArrowheads="1"/>
          </p:cNvSpPr>
          <p:nvPr>
            <p:ph type="body" sz="half" idx="1"/>
          </p:nvPr>
        </p:nvSpPr>
        <p:spPr>
          <a:xfrm>
            <a:off x="684213" y="1055513"/>
            <a:ext cx="8010525" cy="2068512"/>
          </a:xfrm>
        </p:spPr>
        <p:txBody>
          <a:bodyPr/>
          <a:lstStyle/>
          <a:p>
            <a:pPr marL="0" indent="0" eaLnBrk="1" hangingPunct="1">
              <a:spcBef>
                <a:spcPct val="50000"/>
              </a:spcBef>
              <a:buFontTx/>
              <a:buNone/>
            </a:pPr>
            <a:r>
              <a:rPr lang="en-US" dirty="0" smtClean="0"/>
              <a:t>A rigid bar used to exert a pressure or sustain a weight at one point of its length by the application of a force at a second point and turning on a fulcrum at a third.</a:t>
            </a:r>
            <a:r>
              <a:rPr lang="en-US" sz="2800" dirty="0" smtClean="0"/>
              <a:t> </a:t>
            </a:r>
          </a:p>
        </p:txBody>
      </p:sp>
      <p:pic>
        <p:nvPicPr>
          <p:cNvPr id="60420" name="Picture 59" descr="2ND"/>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0029" y="4292827"/>
            <a:ext cx="3527425" cy="165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1" name="Picture 60" descr="3RD"/>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46312" y="4370161"/>
            <a:ext cx="3111500"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5" name="Rectangle 10"/>
          <p:cNvSpPr>
            <a:spLocks noGrp="1" noChangeArrowheads="1"/>
          </p:cNvSpPr>
          <p:nvPr>
            <p:ph type="title"/>
          </p:nvPr>
        </p:nvSpPr>
        <p:spPr>
          <a:xfrm>
            <a:off x="237500" y="237500"/>
            <a:ext cx="7864475" cy="773113"/>
          </a:xfrm>
        </p:spPr>
        <p:txBody>
          <a:bodyPr/>
          <a:lstStyle/>
          <a:p>
            <a:pPr eaLnBrk="1" hangingPunct="1"/>
            <a:r>
              <a:rPr lang="en-US" sz="4000" dirty="0" smtClean="0">
                <a:solidFill>
                  <a:srgbClr val="00386B"/>
                </a:solidFill>
              </a:rPr>
              <a:t>First Class Lever</a:t>
            </a:r>
          </a:p>
        </p:txBody>
      </p:sp>
      <p:sp>
        <p:nvSpPr>
          <p:cNvPr id="62466" name="Rectangle 12"/>
          <p:cNvSpPr>
            <a:spLocks noGrp="1" noChangeArrowheads="1"/>
          </p:cNvSpPr>
          <p:nvPr>
            <p:ph type="body" sz="half" idx="1"/>
          </p:nvPr>
        </p:nvSpPr>
        <p:spPr>
          <a:xfrm>
            <a:off x="551373" y="958543"/>
            <a:ext cx="8229601" cy="3529445"/>
          </a:xfrm>
        </p:spPr>
        <p:txBody>
          <a:bodyPr/>
          <a:lstStyle/>
          <a:p>
            <a:pPr marL="0" indent="0" eaLnBrk="1" hangingPunct="1">
              <a:spcBef>
                <a:spcPct val="50000"/>
              </a:spcBef>
              <a:buFontTx/>
              <a:buNone/>
            </a:pPr>
            <a:r>
              <a:rPr lang="en-US" sz="2600" b="1" dirty="0" smtClean="0"/>
              <a:t>Fulcrum</a:t>
            </a:r>
            <a:r>
              <a:rPr lang="en-US" sz="2600" dirty="0" smtClean="0"/>
              <a:t> is located </a:t>
            </a:r>
            <a:r>
              <a:rPr lang="en-US" sz="2600" b="1" dirty="0" smtClean="0"/>
              <a:t>between</a:t>
            </a:r>
            <a:r>
              <a:rPr lang="en-US" sz="2600" dirty="0" smtClean="0"/>
              <a:t> the </a:t>
            </a:r>
            <a:r>
              <a:rPr lang="en-US" sz="2600" b="1" dirty="0" smtClean="0"/>
              <a:t>effort</a:t>
            </a:r>
            <a:r>
              <a:rPr lang="en-US" sz="2600" dirty="0" smtClean="0"/>
              <a:t> and the </a:t>
            </a:r>
            <a:r>
              <a:rPr lang="en-US" sz="2600" b="1" dirty="0" smtClean="0"/>
              <a:t>resistance</a:t>
            </a:r>
            <a:r>
              <a:rPr lang="en-US" sz="2600" dirty="0" smtClean="0"/>
              <a:t> forces. </a:t>
            </a:r>
          </a:p>
          <a:p>
            <a:pPr marL="0" indent="0" eaLnBrk="1" hangingPunct="1">
              <a:spcBef>
                <a:spcPts val="1000"/>
              </a:spcBef>
              <a:buFontTx/>
              <a:buNone/>
            </a:pPr>
            <a:r>
              <a:rPr lang="en-US" sz="2600" b="1" dirty="0" smtClean="0"/>
              <a:t>Effort</a:t>
            </a:r>
            <a:r>
              <a:rPr lang="en-US" sz="2600" dirty="0" smtClean="0"/>
              <a:t> and </a:t>
            </a:r>
            <a:r>
              <a:rPr lang="en-US" sz="2600" b="1" dirty="0" smtClean="0"/>
              <a:t>resistance</a:t>
            </a:r>
            <a:r>
              <a:rPr lang="en-US" sz="2600" dirty="0" smtClean="0"/>
              <a:t> forces are applied to the lever arm in the </a:t>
            </a:r>
            <a:r>
              <a:rPr lang="en-US" sz="2600" b="1" dirty="0" smtClean="0"/>
              <a:t>same</a:t>
            </a:r>
            <a:r>
              <a:rPr lang="en-US" sz="2600" dirty="0" smtClean="0"/>
              <a:t> direction.</a:t>
            </a:r>
            <a:endParaRPr lang="en-US" sz="2600" b="1" dirty="0" smtClean="0"/>
          </a:p>
          <a:p>
            <a:pPr marL="0" indent="0" eaLnBrk="1" hangingPunct="1">
              <a:spcBef>
                <a:spcPts val="1000"/>
              </a:spcBef>
              <a:buFontTx/>
              <a:buNone/>
            </a:pPr>
            <a:r>
              <a:rPr lang="en-US" sz="2600" dirty="0" smtClean="0"/>
              <a:t>Only class of lever that can have an MA </a:t>
            </a:r>
            <a:r>
              <a:rPr lang="en-US" sz="2600" b="1" dirty="0" smtClean="0"/>
              <a:t>greater</a:t>
            </a:r>
            <a:r>
              <a:rPr lang="en-US" sz="2600" dirty="0" smtClean="0"/>
              <a:t> than or </a:t>
            </a:r>
            <a:r>
              <a:rPr lang="en-US" sz="2600" b="1" dirty="0" smtClean="0"/>
              <a:t>less</a:t>
            </a:r>
            <a:r>
              <a:rPr lang="en-US" sz="2600" dirty="0" smtClean="0"/>
              <a:t> than </a:t>
            </a:r>
            <a:r>
              <a:rPr lang="en-US" sz="2600" b="1" dirty="0" smtClean="0"/>
              <a:t>1</a:t>
            </a:r>
            <a:r>
              <a:rPr lang="en-US" sz="2600" dirty="0" smtClean="0"/>
              <a:t>.</a:t>
            </a:r>
          </a:p>
        </p:txBody>
      </p:sp>
      <p:grpSp>
        <p:nvGrpSpPr>
          <p:cNvPr id="62467" name="Group 32"/>
          <p:cNvGrpSpPr>
            <a:grpSpLocks/>
          </p:cNvGrpSpPr>
          <p:nvPr/>
        </p:nvGrpSpPr>
        <p:grpSpPr bwMode="auto">
          <a:xfrm>
            <a:off x="2611949" y="3587800"/>
            <a:ext cx="4321175" cy="1646238"/>
            <a:chOff x="2940" y="2433"/>
            <a:chExt cx="2722" cy="1037"/>
          </a:xfrm>
        </p:grpSpPr>
        <p:grpSp>
          <p:nvGrpSpPr>
            <p:cNvPr id="62482" name="Group 31"/>
            <p:cNvGrpSpPr>
              <a:grpSpLocks/>
            </p:cNvGrpSpPr>
            <p:nvPr/>
          </p:nvGrpSpPr>
          <p:grpSpPr bwMode="auto">
            <a:xfrm>
              <a:off x="2940" y="2453"/>
              <a:ext cx="2394" cy="1017"/>
              <a:chOff x="2940" y="2453"/>
              <a:chExt cx="2394" cy="1017"/>
            </a:xfrm>
          </p:grpSpPr>
          <p:pic>
            <p:nvPicPr>
              <p:cNvPr id="62484" name="Picture 18" descr="LE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4" y="2638"/>
                <a:ext cx="2200" cy="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85" name="Text Box 19"/>
              <p:cNvSpPr txBox="1">
                <a:spLocks noChangeArrowheads="1"/>
              </p:cNvSpPr>
              <p:nvPr/>
            </p:nvSpPr>
            <p:spPr bwMode="auto">
              <a:xfrm>
                <a:off x="3832" y="2808"/>
                <a:ext cx="104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2200" dirty="0"/>
                  <a:t>MA</a:t>
                </a:r>
                <a:r>
                  <a:rPr lang="en-US" dirty="0"/>
                  <a:t> </a:t>
                </a:r>
                <a:r>
                  <a:rPr lang="en-US" sz="2200" dirty="0"/>
                  <a:t>=1</a:t>
                </a:r>
              </a:p>
            </p:txBody>
          </p:sp>
          <p:sp>
            <p:nvSpPr>
              <p:cNvPr id="62486" name="Text Box 25"/>
              <p:cNvSpPr txBox="1">
                <a:spLocks noChangeArrowheads="1"/>
              </p:cNvSpPr>
              <p:nvPr/>
            </p:nvSpPr>
            <p:spPr bwMode="auto">
              <a:xfrm>
                <a:off x="2940" y="2453"/>
                <a:ext cx="704"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2200" dirty="0"/>
                  <a:t>Effort</a:t>
                </a:r>
              </a:p>
            </p:txBody>
          </p:sp>
        </p:grpSp>
        <p:sp>
          <p:nvSpPr>
            <p:cNvPr id="62483" name="Text Box 26"/>
            <p:cNvSpPr txBox="1">
              <a:spLocks noChangeArrowheads="1"/>
            </p:cNvSpPr>
            <p:nvPr/>
          </p:nvSpPr>
          <p:spPr bwMode="auto">
            <a:xfrm>
              <a:off x="4666" y="2433"/>
              <a:ext cx="996"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r>
                <a:rPr lang="en-US" sz="2200" dirty="0"/>
                <a:t>Resistance</a:t>
              </a:r>
            </a:p>
          </p:txBody>
        </p:sp>
      </p:grpSp>
      <p:grpSp>
        <p:nvGrpSpPr>
          <p:cNvPr id="62468" name="Group 30"/>
          <p:cNvGrpSpPr>
            <a:grpSpLocks/>
          </p:cNvGrpSpPr>
          <p:nvPr/>
        </p:nvGrpSpPr>
        <p:grpSpPr bwMode="auto">
          <a:xfrm>
            <a:off x="106875" y="5132513"/>
            <a:ext cx="4514850" cy="1677987"/>
            <a:chOff x="1482" y="3025"/>
            <a:chExt cx="2844" cy="1057"/>
          </a:xfrm>
        </p:grpSpPr>
        <p:grpSp>
          <p:nvGrpSpPr>
            <p:cNvPr id="62476" name="Group 29"/>
            <p:cNvGrpSpPr>
              <a:grpSpLocks/>
            </p:cNvGrpSpPr>
            <p:nvPr/>
          </p:nvGrpSpPr>
          <p:grpSpPr bwMode="auto">
            <a:xfrm>
              <a:off x="1482" y="3025"/>
              <a:ext cx="2844" cy="1057"/>
              <a:chOff x="0" y="3218"/>
              <a:chExt cx="2844" cy="1057"/>
            </a:xfrm>
          </p:grpSpPr>
          <p:grpSp>
            <p:nvGrpSpPr>
              <p:cNvPr id="62478" name="Group 28"/>
              <p:cNvGrpSpPr>
                <a:grpSpLocks/>
              </p:cNvGrpSpPr>
              <p:nvPr/>
            </p:nvGrpSpPr>
            <p:grpSpPr bwMode="auto">
              <a:xfrm>
                <a:off x="0" y="3350"/>
                <a:ext cx="2551" cy="925"/>
                <a:chOff x="0" y="3350"/>
                <a:chExt cx="2551" cy="925"/>
              </a:xfrm>
            </p:grpSpPr>
            <p:pic>
              <p:nvPicPr>
                <p:cNvPr id="62480" name="Picture 16" descr="1st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7" y="3403"/>
                  <a:ext cx="2184" cy="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81" name="Text Box 23"/>
                <p:cNvSpPr txBox="1">
                  <a:spLocks noChangeArrowheads="1"/>
                </p:cNvSpPr>
                <p:nvPr/>
              </p:nvSpPr>
              <p:spPr bwMode="auto">
                <a:xfrm>
                  <a:off x="0" y="3350"/>
                  <a:ext cx="996"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r>
                    <a:rPr lang="en-US" sz="2200" dirty="0"/>
                    <a:t>Resistance</a:t>
                  </a:r>
                </a:p>
              </p:txBody>
            </p:sp>
          </p:grpSp>
          <p:sp>
            <p:nvSpPr>
              <p:cNvPr id="62479" name="Text Box 22"/>
              <p:cNvSpPr txBox="1">
                <a:spLocks noChangeArrowheads="1"/>
              </p:cNvSpPr>
              <p:nvPr/>
            </p:nvSpPr>
            <p:spPr bwMode="auto">
              <a:xfrm>
                <a:off x="2140" y="3218"/>
                <a:ext cx="704"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2200" dirty="0"/>
                  <a:t>Effort</a:t>
                </a:r>
              </a:p>
            </p:txBody>
          </p:sp>
        </p:grpSp>
        <p:sp>
          <p:nvSpPr>
            <p:cNvPr id="62477" name="Text Box 20"/>
            <p:cNvSpPr txBox="1">
              <a:spLocks noChangeArrowheads="1"/>
            </p:cNvSpPr>
            <p:nvPr/>
          </p:nvSpPr>
          <p:spPr bwMode="auto">
            <a:xfrm>
              <a:off x="2602" y="3387"/>
              <a:ext cx="1042"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2200" dirty="0"/>
                <a:t>MA &lt;1</a:t>
              </a:r>
            </a:p>
          </p:txBody>
        </p:sp>
      </p:grpSp>
      <p:grpSp>
        <p:nvGrpSpPr>
          <p:cNvPr id="62469" name="Group 35"/>
          <p:cNvGrpSpPr>
            <a:grpSpLocks/>
          </p:cNvGrpSpPr>
          <p:nvPr/>
        </p:nvGrpSpPr>
        <p:grpSpPr bwMode="auto">
          <a:xfrm>
            <a:off x="4669789" y="5161088"/>
            <a:ext cx="4322763" cy="1663700"/>
            <a:chOff x="3113" y="2275"/>
            <a:chExt cx="2723" cy="1048"/>
          </a:xfrm>
        </p:grpSpPr>
        <p:grpSp>
          <p:nvGrpSpPr>
            <p:cNvPr id="62470" name="Group 34"/>
            <p:cNvGrpSpPr>
              <a:grpSpLocks/>
            </p:cNvGrpSpPr>
            <p:nvPr/>
          </p:nvGrpSpPr>
          <p:grpSpPr bwMode="auto">
            <a:xfrm>
              <a:off x="3113" y="2275"/>
              <a:ext cx="2723" cy="1048"/>
              <a:chOff x="2894" y="3272"/>
              <a:chExt cx="2723" cy="1048"/>
            </a:xfrm>
          </p:grpSpPr>
          <p:grpSp>
            <p:nvGrpSpPr>
              <p:cNvPr id="62472" name="Group 33"/>
              <p:cNvGrpSpPr>
                <a:grpSpLocks/>
              </p:cNvGrpSpPr>
              <p:nvPr/>
            </p:nvGrpSpPr>
            <p:grpSpPr bwMode="auto">
              <a:xfrm>
                <a:off x="2894" y="3440"/>
                <a:ext cx="2372" cy="880"/>
                <a:chOff x="2894" y="3440"/>
                <a:chExt cx="2372" cy="880"/>
              </a:xfrm>
            </p:grpSpPr>
            <p:pic>
              <p:nvPicPr>
                <p:cNvPr id="62474" name="Picture 17" descr="1st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58" y="3440"/>
                  <a:ext cx="2208" cy="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5" name="Text Box 24"/>
                <p:cNvSpPr txBox="1">
                  <a:spLocks noChangeArrowheads="1"/>
                </p:cNvSpPr>
                <p:nvPr/>
              </p:nvSpPr>
              <p:spPr bwMode="auto">
                <a:xfrm>
                  <a:off x="2894" y="3441"/>
                  <a:ext cx="704"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2200" dirty="0"/>
                    <a:t>Effort</a:t>
                  </a:r>
                </a:p>
              </p:txBody>
            </p:sp>
          </p:grpSp>
          <p:sp>
            <p:nvSpPr>
              <p:cNvPr id="62473" name="Text Box 27"/>
              <p:cNvSpPr txBox="1">
                <a:spLocks noChangeArrowheads="1"/>
              </p:cNvSpPr>
              <p:nvPr/>
            </p:nvSpPr>
            <p:spPr bwMode="auto">
              <a:xfrm>
                <a:off x="4621" y="3272"/>
                <a:ext cx="996"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r>
                  <a:rPr lang="en-US" sz="2200" dirty="0"/>
                  <a:t>Resistance</a:t>
                </a:r>
              </a:p>
            </p:txBody>
          </p:sp>
        </p:grpSp>
        <p:sp>
          <p:nvSpPr>
            <p:cNvPr id="62471" name="Text Box 21"/>
            <p:cNvSpPr txBox="1">
              <a:spLocks noChangeArrowheads="1"/>
            </p:cNvSpPr>
            <p:nvPr/>
          </p:nvSpPr>
          <p:spPr bwMode="auto">
            <a:xfrm>
              <a:off x="4054" y="2693"/>
              <a:ext cx="1042"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2200" dirty="0"/>
                <a:t>MA &gt;1</a:t>
              </a:r>
            </a:p>
          </p:txBody>
        </p:sp>
      </p:gr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a:xfrm>
            <a:off x="237500" y="118750"/>
            <a:ext cx="7864475" cy="1014413"/>
          </a:xfrm>
        </p:spPr>
        <p:txBody>
          <a:bodyPr/>
          <a:lstStyle/>
          <a:p>
            <a:pPr eaLnBrk="1" hangingPunct="1"/>
            <a:r>
              <a:rPr lang="en-US" sz="4000" dirty="0" smtClean="0">
                <a:solidFill>
                  <a:srgbClr val="00386B"/>
                </a:solidFill>
              </a:rPr>
              <a:t>Second Class Lever</a:t>
            </a:r>
          </a:p>
        </p:txBody>
      </p:sp>
      <p:sp>
        <p:nvSpPr>
          <p:cNvPr id="64514" name="Rectangle 3"/>
          <p:cNvSpPr>
            <a:spLocks noGrp="1" noChangeArrowheads="1"/>
          </p:cNvSpPr>
          <p:nvPr>
            <p:ph type="body" sz="half" idx="1"/>
          </p:nvPr>
        </p:nvSpPr>
        <p:spPr>
          <a:xfrm>
            <a:off x="575950" y="1005463"/>
            <a:ext cx="7891156" cy="3344863"/>
          </a:xfrm>
        </p:spPr>
        <p:txBody>
          <a:bodyPr/>
          <a:lstStyle/>
          <a:p>
            <a:pPr marL="0" indent="0" eaLnBrk="1" hangingPunct="1">
              <a:spcBef>
                <a:spcPct val="50000"/>
              </a:spcBef>
              <a:buFontTx/>
              <a:buNone/>
            </a:pPr>
            <a:r>
              <a:rPr lang="en-US" sz="2600" b="1" dirty="0" smtClean="0"/>
              <a:t>Fulcrum</a:t>
            </a:r>
            <a:r>
              <a:rPr lang="en-US" sz="2600" dirty="0" smtClean="0"/>
              <a:t> is located at one end of the lever.</a:t>
            </a:r>
          </a:p>
          <a:p>
            <a:pPr marL="0" indent="0" eaLnBrk="1" hangingPunct="1">
              <a:spcBef>
                <a:spcPts val="1200"/>
              </a:spcBef>
              <a:buFontTx/>
              <a:buNone/>
            </a:pPr>
            <a:r>
              <a:rPr lang="en-US" sz="2600" b="1" dirty="0" smtClean="0"/>
              <a:t>Resistance</a:t>
            </a:r>
            <a:r>
              <a:rPr lang="en-US" sz="2600" dirty="0" smtClean="0"/>
              <a:t> force is located between the </a:t>
            </a:r>
            <a:r>
              <a:rPr lang="en-US" sz="2600" b="1" dirty="0" smtClean="0"/>
              <a:t>fulcrum</a:t>
            </a:r>
            <a:r>
              <a:rPr lang="en-US" sz="2600" dirty="0" smtClean="0"/>
              <a:t> and the </a:t>
            </a:r>
            <a:r>
              <a:rPr lang="en-US" sz="2600" b="1" dirty="0" smtClean="0"/>
              <a:t>effort </a:t>
            </a:r>
            <a:r>
              <a:rPr lang="en-US" sz="2600" dirty="0" smtClean="0"/>
              <a:t>force.</a:t>
            </a:r>
          </a:p>
          <a:p>
            <a:pPr marL="0" indent="0" eaLnBrk="1" hangingPunct="1">
              <a:spcBef>
                <a:spcPts val="1200"/>
              </a:spcBef>
              <a:buFontTx/>
              <a:buNone/>
            </a:pPr>
            <a:r>
              <a:rPr lang="en-US" sz="2600" b="1" dirty="0" smtClean="0"/>
              <a:t>Resistance</a:t>
            </a:r>
            <a:r>
              <a:rPr lang="en-US" sz="2600" dirty="0" smtClean="0"/>
              <a:t> force and </a:t>
            </a:r>
            <a:r>
              <a:rPr lang="en-US" sz="2600" b="1" dirty="0" smtClean="0"/>
              <a:t>effort</a:t>
            </a:r>
            <a:r>
              <a:rPr lang="en-US" sz="2600" dirty="0" smtClean="0"/>
              <a:t> force are in opposing directions.</a:t>
            </a:r>
          </a:p>
          <a:p>
            <a:pPr marL="0" indent="0" eaLnBrk="1" hangingPunct="1">
              <a:spcBef>
                <a:spcPts val="1200"/>
              </a:spcBef>
              <a:buFontTx/>
              <a:buNone/>
            </a:pPr>
            <a:r>
              <a:rPr lang="en-US" sz="2600" dirty="0" smtClean="0"/>
              <a:t>Always has a mechanical advantage </a:t>
            </a:r>
            <a:r>
              <a:rPr lang="en-US" sz="2600" b="1" dirty="0" smtClean="0"/>
              <a:t>&gt;1</a:t>
            </a:r>
            <a:r>
              <a:rPr lang="en-US" sz="2600" dirty="0" smtClean="0"/>
              <a:t>.</a:t>
            </a:r>
            <a:endParaRPr lang="en-US" sz="2600" b="1" dirty="0" smtClean="0"/>
          </a:p>
        </p:txBody>
      </p:sp>
      <p:grpSp>
        <p:nvGrpSpPr>
          <p:cNvPr id="64515" name="Group 31"/>
          <p:cNvGrpSpPr>
            <a:grpSpLocks/>
          </p:cNvGrpSpPr>
          <p:nvPr/>
        </p:nvGrpSpPr>
        <p:grpSpPr bwMode="auto">
          <a:xfrm>
            <a:off x="4717538" y="4147050"/>
            <a:ext cx="3624262" cy="2149475"/>
            <a:chOff x="2613" y="2804"/>
            <a:chExt cx="2283" cy="1354"/>
          </a:xfrm>
        </p:grpSpPr>
        <p:pic>
          <p:nvPicPr>
            <p:cNvPr id="64517" name="Picture 17" descr="2nd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8" y="3000"/>
              <a:ext cx="2118" cy="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8" name="Text Box 23"/>
            <p:cNvSpPr txBox="1">
              <a:spLocks noChangeArrowheads="1"/>
            </p:cNvSpPr>
            <p:nvPr/>
          </p:nvSpPr>
          <p:spPr bwMode="auto">
            <a:xfrm>
              <a:off x="3310" y="2804"/>
              <a:ext cx="106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r>
                <a:rPr lang="en-US" dirty="0"/>
                <a:t>Resistance</a:t>
              </a:r>
            </a:p>
          </p:txBody>
        </p:sp>
        <p:sp>
          <p:nvSpPr>
            <p:cNvPr id="64519" name="Text Box 28"/>
            <p:cNvSpPr txBox="1">
              <a:spLocks noChangeArrowheads="1"/>
            </p:cNvSpPr>
            <p:nvPr/>
          </p:nvSpPr>
          <p:spPr bwMode="auto">
            <a:xfrm>
              <a:off x="2613" y="3870"/>
              <a:ext cx="70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a:t>Effort</a:t>
              </a:r>
            </a:p>
          </p:txBody>
        </p:sp>
      </p:grpSp>
      <p:pic>
        <p:nvPicPr>
          <p:cNvPr id="64516" name="Picture 38" descr="2ND"/>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116" y="4321546"/>
            <a:ext cx="4189412" cy="196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a:xfrm>
            <a:off x="237500" y="178125"/>
            <a:ext cx="7864475" cy="1014413"/>
          </a:xfrm>
        </p:spPr>
        <p:txBody>
          <a:bodyPr/>
          <a:lstStyle/>
          <a:p>
            <a:pPr eaLnBrk="1" hangingPunct="1"/>
            <a:r>
              <a:rPr lang="en-US" sz="4000" dirty="0" smtClean="0">
                <a:solidFill>
                  <a:srgbClr val="00386B"/>
                </a:solidFill>
              </a:rPr>
              <a:t>Third Class Lever</a:t>
            </a:r>
          </a:p>
        </p:txBody>
      </p:sp>
      <p:sp>
        <p:nvSpPr>
          <p:cNvPr id="66562" name="Rectangle 3"/>
          <p:cNvSpPr>
            <a:spLocks noGrp="1" noChangeArrowheads="1"/>
          </p:cNvSpPr>
          <p:nvPr>
            <p:ph type="body" sz="half" idx="1"/>
          </p:nvPr>
        </p:nvSpPr>
        <p:spPr>
          <a:xfrm>
            <a:off x="653143" y="1175657"/>
            <a:ext cx="7873320" cy="3172506"/>
          </a:xfrm>
        </p:spPr>
        <p:txBody>
          <a:bodyPr/>
          <a:lstStyle/>
          <a:p>
            <a:pPr marL="0" indent="0" eaLnBrk="1" hangingPunct="1">
              <a:spcBef>
                <a:spcPct val="50000"/>
              </a:spcBef>
              <a:buFontTx/>
              <a:buNone/>
            </a:pPr>
            <a:r>
              <a:rPr lang="en-US" sz="2600" b="1" dirty="0" smtClean="0"/>
              <a:t>Fulcrum</a:t>
            </a:r>
            <a:r>
              <a:rPr lang="en-US" sz="2600" dirty="0" smtClean="0"/>
              <a:t> is located at one end of the lever.</a:t>
            </a:r>
          </a:p>
          <a:p>
            <a:pPr marL="0" indent="0" eaLnBrk="1" hangingPunct="1">
              <a:spcBef>
                <a:spcPts val="1200"/>
              </a:spcBef>
              <a:buFontTx/>
              <a:buNone/>
            </a:pPr>
            <a:r>
              <a:rPr lang="en-US" sz="2600" b="1" dirty="0" smtClean="0"/>
              <a:t>Effort</a:t>
            </a:r>
            <a:r>
              <a:rPr lang="en-US" sz="2600" dirty="0" smtClean="0"/>
              <a:t> force is located between the </a:t>
            </a:r>
            <a:r>
              <a:rPr lang="en-US" sz="2600" b="1" dirty="0" smtClean="0"/>
              <a:t>fulcrum</a:t>
            </a:r>
            <a:r>
              <a:rPr lang="en-US" sz="2600" dirty="0" smtClean="0"/>
              <a:t> and the </a:t>
            </a:r>
            <a:r>
              <a:rPr lang="en-US" sz="2600" b="1" dirty="0" smtClean="0"/>
              <a:t>resistance</a:t>
            </a:r>
            <a:r>
              <a:rPr lang="en-US" sz="2600" dirty="0" smtClean="0"/>
              <a:t>.</a:t>
            </a:r>
            <a:endParaRPr lang="en-US" sz="2600" b="1" dirty="0" smtClean="0"/>
          </a:p>
          <a:p>
            <a:pPr marL="0" indent="0" eaLnBrk="1" hangingPunct="1">
              <a:spcBef>
                <a:spcPts val="1200"/>
              </a:spcBef>
              <a:buFontTx/>
              <a:buNone/>
            </a:pPr>
            <a:r>
              <a:rPr lang="en-US" sz="2600" b="1" dirty="0" smtClean="0"/>
              <a:t>Resistance</a:t>
            </a:r>
            <a:r>
              <a:rPr lang="en-US" sz="2600" dirty="0" smtClean="0"/>
              <a:t> force and </a:t>
            </a:r>
            <a:r>
              <a:rPr lang="en-US" sz="2600" b="1" dirty="0" smtClean="0"/>
              <a:t>effort</a:t>
            </a:r>
            <a:r>
              <a:rPr lang="en-US" sz="2600" dirty="0" smtClean="0"/>
              <a:t> force are in opposing directions.</a:t>
            </a:r>
          </a:p>
          <a:p>
            <a:pPr marL="0" indent="0" eaLnBrk="1" hangingPunct="1">
              <a:spcBef>
                <a:spcPts val="1200"/>
              </a:spcBef>
              <a:buFontTx/>
              <a:buNone/>
            </a:pPr>
            <a:r>
              <a:rPr lang="en-US" sz="2600" dirty="0" smtClean="0"/>
              <a:t>Always has a mechanical advantage </a:t>
            </a:r>
            <a:r>
              <a:rPr lang="en-US" sz="2600" b="1" dirty="0" smtClean="0"/>
              <a:t>&lt; 1</a:t>
            </a:r>
            <a:r>
              <a:rPr lang="en-US" sz="2600" dirty="0" smtClean="0"/>
              <a:t>.</a:t>
            </a:r>
            <a:endParaRPr lang="en-US" sz="2600" b="1" dirty="0" smtClean="0"/>
          </a:p>
        </p:txBody>
      </p:sp>
      <p:grpSp>
        <p:nvGrpSpPr>
          <p:cNvPr id="66563" name="Group 9"/>
          <p:cNvGrpSpPr>
            <a:grpSpLocks/>
          </p:cNvGrpSpPr>
          <p:nvPr/>
        </p:nvGrpSpPr>
        <p:grpSpPr bwMode="auto">
          <a:xfrm>
            <a:off x="4259823" y="4215947"/>
            <a:ext cx="3965575" cy="2197100"/>
            <a:chOff x="2818" y="2738"/>
            <a:chExt cx="2498" cy="1384"/>
          </a:xfrm>
        </p:grpSpPr>
        <p:pic>
          <p:nvPicPr>
            <p:cNvPr id="66565" name="Picture 4" descr="3rdClas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4" y="2952"/>
              <a:ext cx="2112" cy="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6" name="Text Box 7"/>
            <p:cNvSpPr txBox="1">
              <a:spLocks noChangeArrowheads="1"/>
            </p:cNvSpPr>
            <p:nvPr/>
          </p:nvSpPr>
          <p:spPr bwMode="auto">
            <a:xfrm>
              <a:off x="2818" y="2738"/>
              <a:ext cx="106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r>
                <a:rPr lang="en-US"/>
                <a:t>Resistance</a:t>
              </a:r>
            </a:p>
          </p:txBody>
        </p:sp>
        <p:sp>
          <p:nvSpPr>
            <p:cNvPr id="66567" name="Text Box 8"/>
            <p:cNvSpPr txBox="1">
              <a:spLocks noChangeArrowheads="1"/>
            </p:cNvSpPr>
            <p:nvPr/>
          </p:nvSpPr>
          <p:spPr bwMode="auto">
            <a:xfrm>
              <a:off x="3975" y="3834"/>
              <a:ext cx="70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a:t>Effort</a:t>
              </a:r>
            </a:p>
          </p:txBody>
        </p:sp>
      </p:grpSp>
      <p:pic>
        <p:nvPicPr>
          <p:cNvPr id="66564" name="Picture 18" descr="3RD"/>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266" y="4027219"/>
            <a:ext cx="3908425" cy="24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8613" name="Picture 11" descr="1st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9400" y="2966988"/>
            <a:ext cx="3505200"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09" name="Rectangle 2"/>
          <p:cNvSpPr>
            <a:spLocks noGrp="1" noChangeArrowheads="1"/>
          </p:cNvSpPr>
          <p:nvPr>
            <p:ph type="title"/>
          </p:nvPr>
        </p:nvSpPr>
        <p:spPr>
          <a:xfrm>
            <a:off x="309250" y="118750"/>
            <a:ext cx="2568575" cy="1014413"/>
          </a:xfrm>
        </p:spPr>
        <p:txBody>
          <a:bodyPr/>
          <a:lstStyle/>
          <a:p>
            <a:pPr eaLnBrk="1" hangingPunct="1"/>
            <a:r>
              <a:rPr lang="en-US" sz="4000" dirty="0" smtClean="0">
                <a:solidFill>
                  <a:srgbClr val="00386B"/>
                </a:solidFill>
              </a:rPr>
              <a:t>Moment</a:t>
            </a:r>
          </a:p>
        </p:txBody>
      </p:sp>
      <p:sp>
        <p:nvSpPr>
          <p:cNvPr id="68610" name="Rectangle 3"/>
          <p:cNvSpPr>
            <a:spLocks noGrp="1" noChangeArrowheads="1"/>
          </p:cNvSpPr>
          <p:nvPr>
            <p:ph type="body" sz="half" idx="1"/>
          </p:nvPr>
        </p:nvSpPr>
        <p:spPr>
          <a:xfrm>
            <a:off x="704800" y="1164538"/>
            <a:ext cx="7884185" cy="1808162"/>
          </a:xfrm>
        </p:spPr>
        <p:txBody>
          <a:bodyPr/>
          <a:lstStyle/>
          <a:p>
            <a:pPr marL="0" indent="0" eaLnBrk="1" hangingPunct="1">
              <a:spcBef>
                <a:spcPct val="0"/>
              </a:spcBef>
              <a:buFontTx/>
              <a:buNone/>
            </a:pPr>
            <a:r>
              <a:rPr lang="en-US" sz="2800" dirty="0" smtClean="0"/>
              <a:t>The turning effect of a force about a point </a:t>
            </a:r>
            <a:br>
              <a:rPr lang="en-US" sz="2800" dirty="0" smtClean="0"/>
            </a:br>
            <a:r>
              <a:rPr lang="en-US" sz="2800" dirty="0" smtClean="0"/>
              <a:t>equal to the magnitude of the force </a:t>
            </a:r>
            <a:br>
              <a:rPr lang="en-US" sz="2800" dirty="0" smtClean="0"/>
            </a:br>
            <a:r>
              <a:rPr lang="en-US" sz="2800" dirty="0" smtClean="0"/>
              <a:t>times the </a:t>
            </a:r>
            <a:r>
              <a:rPr lang="en-US" sz="2800" b="1" i="1" dirty="0" smtClean="0"/>
              <a:t>perpendicular</a:t>
            </a:r>
            <a:r>
              <a:rPr lang="en-US" sz="2800" dirty="0" smtClean="0"/>
              <a:t> distance from the point </a:t>
            </a:r>
            <a:br>
              <a:rPr lang="en-US" sz="2800" dirty="0" smtClean="0"/>
            </a:br>
            <a:r>
              <a:rPr lang="en-US" sz="2800" dirty="0" smtClean="0"/>
              <a:t>to the line of action from the force. </a:t>
            </a:r>
            <a:endParaRPr lang="en-US" dirty="0" smtClean="0"/>
          </a:p>
        </p:txBody>
      </p:sp>
      <p:sp>
        <p:nvSpPr>
          <p:cNvPr id="178185" name="Text Box 9"/>
          <p:cNvSpPr txBox="1">
            <a:spLocks noChangeArrowheads="1"/>
          </p:cNvSpPr>
          <p:nvPr/>
        </p:nvSpPr>
        <p:spPr bwMode="auto">
          <a:xfrm>
            <a:off x="3354161" y="4272475"/>
            <a:ext cx="243567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gn="ctr">
              <a:spcBef>
                <a:spcPct val="50000"/>
              </a:spcBef>
            </a:pPr>
            <a:r>
              <a:rPr lang="en-US" sz="3600" b="1" dirty="0">
                <a:solidFill>
                  <a:srgbClr val="FF0000"/>
                </a:solidFill>
              </a:rPr>
              <a:t>M  =  </a:t>
            </a:r>
            <a:r>
              <a:rPr lang="en-US" sz="3600" b="1" dirty="0" smtClean="0">
                <a:solidFill>
                  <a:srgbClr val="FF0000"/>
                </a:solidFill>
              </a:rPr>
              <a:t>d x F</a:t>
            </a:r>
            <a:endParaRPr lang="en-US" sz="3600" b="1" dirty="0">
              <a:solidFill>
                <a:srgbClr val="FF0000"/>
              </a:solidFill>
            </a:endParaRPr>
          </a:p>
        </p:txBody>
      </p:sp>
      <p:sp>
        <p:nvSpPr>
          <p:cNvPr id="178186" name="Rectangle 10"/>
          <p:cNvSpPr>
            <a:spLocks noChangeArrowheads="1"/>
          </p:cNvSpPr>
          <p:nvPr/>
        </p:nvSpPr>
        <p:spPr bwMode="auto">
          <a:xfrm>
            <a:off x="704800" y="5029200"/>
            <a:ext cx="812958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dirty="0" smtClean="0"/>
              <a:t>Torque</a:t>
            </a:r>
            <a:r>
              <a:rPr lang="en-US" sz="2800" dirty="0"/>
              <a:t>:  	A force that produces or tends to 			produce rotation or torsion.</a:t>
            </a:r>
            <a:r>
              <a:rPr lang="en-US" dirty="0"/>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818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81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85" grpId="0"/>
      <p:bldP spid="178186"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a:xfrm>
            <a:off x="237500" y="237500"/>
            <a:ext cx="7377113" cy="673100"/>
          </a:xfrm>
        </p:spPr>
        <p:txBody>
          <a:bodyPr/>
          <a:lstStyle/>
          <a:p>
            <a:pPr eaLnBrk="1" hangingPunct="1"/>
            <a:r>
              <a:rPr lang="en-US" sz="4000" dirty="0" smtClean="0">
                <a:solidFill>
                  <a:srgbClr val="00386B"/>
                </a:solidFill>
              </a:rPr>
              <a:t>Lever Moment Calculation</a:t>
            </a:r>
          </a:p>
        </p:txBody>
      </p:sp>
      <p:sp>
        <p:nvSpPr>
          <p:cNvPr id="70658" name="Text Box 18"/>
          <p:cNvSpPr txBox="1">
            <a:spLocks noChangeArrowheads="1"/>
          </p:cNvSpPr>
          <p:nvPr/>
        </p:nvSpPr>
        <p:spPr bwMode="auto">
          <a:xfrm>
            <a:off x="2833763" y="1984713"/>
            <a:ext cx="1195387"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a:t>15 lbs</a:t>
            </a:r>
          </a:p>
        </p:txBody>
      </p:sp>
      <p:sp>
        <p:nvSpPr>
          <p:cNvPr id="179222" name="Text Box 22"/>
          <p:cNvSpPr txBox="1">
            <a:spLocks noChangeArrowheads="1"/>
          </p:cNvSpPr>
          <p:nvPr/>
        </p:nvSpPr>
        <p:spPr bwMode="auto">
          <a:xfrm>
            <a:off x="3575700" y="3920344"/>
            <a:ext cx="11049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gn="r">
              <a:spcBef>
                <a:spcPct val="50000"/>
              </a:spcBef>
            </a:pPr>
            <a:r>
              <a:rPr lang="en-US" sz="2800" dirty="0"/>
              <a:t>M =</a:t>
            </a:r>
          </a:p>
        </p:txBody>
      </p:sp>
      <p:sp>
        <p:nvSpPr>
          <p:cNvPr id="179223" name="Text Box 23"/>
          <p:cNvSpPr txBox="1">
            <a:spLocks noChangeArrowheads="1"/>
          </p:cNvSpPr>
          <p:nvPr/>
        </p:nvSpPr>
        <p:spPr bwMode="auto">
          <a:xfrm>
            <a:off x="4603713" y="3920344"/>
            <a:ext cx="190394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2800" dirty="0"/>
              <a:t>d</a:t>
            </a:r>
            <a:r>
              <a:rPr lang="en-US" sz="2800" dirty="0" smtClean="0"/>
              <a:t> x F</a:t>
            </a:r>
            <a:endParaRPr lang="en-US" sz="2800" dirty="0"/>
          </a:p>
        </p:txBody>
      </p:sp>
      <p:pic>
        <p:nvPicPr>
          <p:cNvPr id="70661" name="Picture 9" descr="1st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2313" y="1710075"/>
            <a:ext cx="3505200"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2" name="Line 13"/>
          <p:cNvSpPr>
            <a:spLocks noChangeShapeType="1"/>
          </p:cNvSpPr>
          <p:nvPr/>
        </p:nvSpPr>
        <p:spPr bwMode="auto">
          <a:xfrm flipV="1">
            <a:off x="2905200" y="1225888"/>
            <a:ext cx="0" cy="863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663" name="Line 14"/>
          <p:cNvSpPr>
            <a:spLocks noChangeShapeType="1"/>
          </p:cNvSpPr>
          <p:nvPr/>
        </p:nvSpPr>
        <p:spPr bwMode="auto">
          <a:xfrm flipH="1" flipV="1">
            <a:off x="5026100" y="1200488"/>
            <a:ext cx="12700" cy="144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664" name="Line 15"/>
          <p:cNvSpPr>
            <a:spLocks noChangeShapeType="1"/>
          </p:cNvSpPr>
          <p:nvPr/>
        </p:nvSpPr>
        <p:spPr bwMode="auto">
          <a:xfrm flipV="1">
            <a:off x="2905200" y="1535450"/>
            <a:ext cx="2133600" cy="206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665" name="Text Box 17"/>
          <p:cNvSpPr txBox="1">
            <a:spLocks noChangeArrowheads="1"/>
          </p:cNvSpPr>
          <p:nvPr/>
        </p:nvSpPr>
        <p:spPr bwMode="auto">
          <a:xfrm>
            <a:off x="3473473" y="1327268"/>
            <a:ext cx="1273969" cy="430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2200" dirty="0" smtClean="0"/>
              <a:t>5.5 </a:t>
            </a:r>
            <a:r>
              <a:rPr lang="en-US" sz="2200" dirty="0"/>
              <a:t>in.</a:t>
            </a:r>
          </a:p>
        </p:txBody>
      </p:sp>
      <p:grpSp>
        <p:nvGrpSpPr>
          <p:cNvPr id="70666" name="Group 33"/>
          <p:cNvGrpSpPr>
            <a:grpSpLocks/>
          </p:cNvGrpSpPr>
          <p:nvPr/>
        </p:nvGrpSpPr>
        <p:grpSpPr bwMode="auto">
          <a:xfrm>
            <a:off x="2355925" y="1410038"/>
            <a:ext cx="4329113" cy="1765300"/>
            <a:chOff x="1610" y="1030"/>
            <a:chExt cx="2727" cy="1112"/>
          </a:xfrm>
        </p:grpSpPr>
        <p:sp>
          <p:nvSpPr>
            <p:cNvPr id="70673" name="Text Box 29"/>
            <p:cNvSpPr txBox="1">
              <a:spLocks noChangeArrowheads="1"/>
            </p:cNvSpPr>
            <p:nvPr/>
          </p:nvSpPr>
          <p:spPr bwMode="auto">
            <a:xfrm>
              <a:off x="3341" y="1030"/>
              <a:ext cx="996"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r>
                <a:rPr lang="en-US" sz="2200" dirty="0"/>
                <a:t>Resistance</a:t>
              </a:r>
            </a:p>
          </p:txBody>
        </p:sp>
        <p:sp>
          <p:nvSpPr>
            <p:cNvPr id="70674" name="Text Box 30"/>
            <p:cNvSpPr txBox="1">
              <a:spLocks noChangeArrowheads="1"/>
            </p:cNvSpPr>
            <p:nvPr/>
          </p:nvSpPr>
          <p:spPr bwMode="auto">
            <a:xfrm>
              <a:off x="1610" y="1871"/>
              <a:ext cx="704"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2200" dirty="0"/>
                <a:t>Effort</a:t>
              </a:r>
            </a:p>
          </p:txBody>
        </p:sp>
      </p:grpSp>
      <p:sp>
        <p:nvSpPr>
          <p:cNvPr id="70667" name="Text Box 32"/>
          <p:cNvSpPr txBox="1">
            <a:spLocks noChangeArrowheads="1"/>
          </p:cNvSpPr>
          <p:nvPr/>
        </p:nvSpPr>
        <p:spPr bwMode="auto">
          <a:xfrm>
            <a:off x="363538" y="3333075"/>
            <a:ext cx="8418512"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gn="ctr">
              <a:spcBef>
                <a:spcPct val="50000"/>
              </a:spcBef>
            </a:pPr>
            <a:r>
              <a:rPr lang="en-US" sz="2600" dirty="0">
                <a:solidFill>
                  <a:srgbClr val="FF0000"/>
                </a:solidFill>
              </a:rPr>
              <a:t>Calculate the </a:t>
            </a:r>
            <a:r>
              <a:rPr lang="en-US" sz="2600" b="1" dirty="0">
                <a:solidFill>
                  <a:srgbClr val="FF0000"/>
                </a:solidFill>
              </a:rPr>
              <a:t>effort moment</a:t>
            </a:r>
            <a:r>
              <a:rPr lang="en-US" sz="2600" dirty="0">
                <a:solidFill>
                  <a:srgbClr val="FF0000"/>
                </a:solidFill>
              </a:rPr>
              <a:t> acting on the </a:t>
            </a:r>
            <a:r>
              <a:rPr lang="en-US" sz="2600" dirty="0" smtClean="0">
                <a:solidFill>
                  <a:srgbClr val="FF0000"/>
                </a:solidFill>
              </a:rPr>
              <a:t>lever.</a:t>
            </a:r>
            <a:endParaRPr lang="en-US" sz="2600" dirty="0">
              <a:solidFill>
                <a:srgbClr val="FF0000"/>
              </a:solidFill>
            </a:endParaRPr>
          </a:p>
        </p:txBody>
      </p:sp>
      <p:sp>
        <p:nvSpPr>
          <p:cNvPr id="179235" name="Text Box 35"/>
          <p:cNvSpPr txBox="1">
            <a:spLocks noChangeArrowheads="1"/>
          </p:cNvSpPr>
          <p:nvPr/>
        </p:nvSpPr>
        <p:spPr bwMode="auto">
          <a:xfrm>
            <a:off x="1953275" y="4791119"/>
            <a:ext cx="27273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gn="r">
              <a:spcBef>
                <a:spcPct val="50000"/>
              </a:spcBef>
            </a:pPr>
            <a:r>
              <a:rPr lang="en-US" sz="2800" dirty="0"/>
              <a:t>Effort Moment =</a:t>
            </a:r>
          </a:p>
        </p:txBody>
      </p:sp>
      <p:sp>
        <p:nvSpPr>
          <p:cNvPr id="179236" name="Text Box 36"/>
          <p:cNvSpPr txBox="1">
            <a:spLocks noChangeArrowheads="1"/>
          </p:cNvSpPr>
          <p:nvPr/>
        </p:nvSpPr>
        <p:spPr bwMode="auto">
          <a:xfrm>
            <a:off x="1758012" y="5388769"/>
            <a:ext cx="29225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gn="r">
              <a:spcBef>
                <a:spcPct val="50000"/>
              </a:spcBef>
            </a:pPr>
            <a:r>
              <a:rPr lang="en-US" sz="2800" dirty="0"/>
              <a:t>Effort Moment =</a:t>
            </a:r>
          </a:p>
        </p:txBody>
      </p:sp>
      <p:sp>
        <p:nvSpPr>
          <p:cNvPr id="179238" name="Rectangle 38"/>
          <p:cNvSpPr>
            <a:spLocks noChangeArrowheads="1"/>
          </p:cNvSpPr>
          <p:nvPr/>
        </p:nvSpPr>
        <p:spPr bwMode="auto">
          <a:xfrm>
            <a:off x="4603713" y="4788038"/>
            <a:ext cx="252184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2800" dirty="0" smtClean="0"/>
              <a:t>5.5 in. x 15 </a:t>
            </a:r>
            <a:r>
              <a:rPr lang="en-US" sz="2800" dirty="0" err="1" smtClean="0"/>
              <a:t>lb</a:t>
            </a:r>
            <a:r>
              <a:rPr lang="en-US" sz="2800" dirty="0" smtClean="0"/>
              <a:t>  </a:t>
            </a:r>
            <a:endParaRPr lang="en-US" sz="2800" dirty="0"/>
          </a:p>
        </p:txBody>
      </p:sp>
      <p:sp>
        <p:nvSpPr>
          <p:cNvPr id="179239" name="Rectangle 39"/>
          <p:cNvSpPr>
            <a:spLocks noChangeArrowheads="1"/>
          </p:cNvSpPr>
          <p:nvPr/>
        </p:nvSpPr>
        <p:spPr bwMode="auto">
          <a:xfrm>
            <a:off x="4603713" y="5386715"/>
            <a:ext cx="17443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dirty="0" smtClean="0"/>
              <a:t>82.5 in. </a:t>
            </a:r>
            <a:r>
              <a:rPr lang="en-US" sz="2800" dirty="0" err="1"/>
              <a:t>lb</a:t>
            </a:r>
            <a:endParaRPr lang="en-US" sz="2800" dirty="0"/>
          </a:p>
        </p:txBody>
      </p:sp>
      <p:sp>
        <p:nvSpPr>
          <p:cNvPr id="70672" name="Text Box 42"/>
          <p:cNvSpPr txBox="1">
            <a:spLocks noChangeArrowheads="1"/>
          </p:cNvSpPr>
          <p:nvPr/>
        </p:nvSpPr>
        <p:spPr bwMode="auto">
          <a:xfrm>
            <a:off x="2474988" y="1632288"/>
            <a:ext cx="882650" cy="430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2200" dirty="0"/>
              <a:t>15 lb</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922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922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923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923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923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92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22" grpId="0"/>
      <p:bldP spid="179223" grpId="0"/>
      <p:bldP spid="179235" grpId="0"/>
      <p:bldP spid="179236" grpId="0"/>
      <p:bldP spid="179238" grpId="0"/>
      <p:bldP spid="179239"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5" name="Rectangle 2"/>
          <p:cNvSpPr>
            <a:spLocks noGrp="1" noChangeArrowheads="1"/>
          </p:cNvSpPr>
          <p:nvPr>
            <p:ph type="title"/>
          </p:nvPr>
        </p:nvSpPr>
        <p:spPr>
          <a:xfrm>
            <a:off x="237500" y="237500"/>
            <a:ext cx="7377113" cy="673100"/>
          </a:xfrm>
        </p:spPr>
        <p:txBody>
          <a:bodyPr/>
          <a:lstStyle/>
          <a:p>
            <a:pPr eaLnBrk="1" hangingPunct="1"/>
            <a:r>
              <a:rPr lang="en-US" sz="4000" dirty="0" smtClean="0">
                <a:solidFill>
                  <a:srgbClr val="00386B"/>
                </a:solidFill>
              </a:rPr>
              <a:t>Lever Moment Calculation</a:t>
            </a:r>
          </a:p>
        </p:txBody>
      </p:sp>
      <p:sp>
        <p:nvSpPr>
          <p:cNvPr id="229393" name="Text Box 17"/>
          <p:cNvSpPr txBox="1">
            <a:spLocks noChangeArrowheads="1"/>
          </p:cNvSpPr>
          <p:nvPr/>
        </p:nvSpPr>
        <p:spPr bwMode="auto">
          <a:xfrm>
            <a:off x="554363" y="1236663"/>
            <a:ext cx="841057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3200" dirty="0"/>
              <a:t>When the </a:t>
            </a:r>
            <a:r>
              <a:rPr lang="en-US" sz="3200" dirty="0" smtClean="0"/>
              <a:t>sum of all moments on a lever equals </a:t>
            </a:r>
            <a:r>
              <a:rPr lang="en-US" sz="3200" dirty="0"/>
              <a:t>0</a:t>
            </a:r>
            <a:r>
              <a:rPr lang="en-US" sz="3200" b="1" dirty="0" smtClean="0"/>
              <a:t>,</a:t>
            </a:r>
            <a:r>
              <a:rPr lang="en-US" sz="3200" dirty="0" smtClean="0"/>
              <a:t> </a:t>
            </a:r>
            <a:r>
              <a:rPr lang="en-US" sz="3200" dirty="0"/>
              <a:t>the lever is in </a:t>
            </a:r>
            <a:r>
              <a:rPr lang="en-US" sz="3200" b="1" dirty="0" smtClean="0"/>
              <a:t>rotational </a:t>
            </a:r>
            <a:r>
              <a:rPr lang="en-US" sz="3200" b="1" dirty="0"/>
              <a:t>equilibrium.</a:t>
            </a:r>
          </a:p>
        </p:txBody>
      </p:sp>
      <p:sp>
        <p:nvSpPr>
          <p:cNvPr id="229396" name="Rectangle 20"/>
          <p:cNvSpPr>
            <a:spLocks noChangeArrowheads="1"/>
          </p:cNvSpPr>
          <p:nvPr/>
        </p:nvSpPr>
        <p:spPr bwMode="auto">
          <a:xfrm>
            <a:off x="554363" y="2875455"/>
            <a:ext cx="7997825"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3200" b="1" dirty="0" smtClean="0">
                <a:solidFill>
                  <a:srgbClr val="FF3300"/>
                </a:solidFill>
              </a:rPr>
              <a:t>Rotational </a:t>
            </a:r>
            <a:r>
              <a:rPr lang="en-US" sz="3200" b="1" dirty="0">
                <a:solidFill>
                  <a:srgbClr val="FF3300"/>
                </a:solidFill>
              </a:rPr>
              <a:t>E</a:t>
            </a:r>
            <a:r>
              <a:rPr lang="en-US" sz="3200" b="1" dirty="0" smtClean="0">
                <a:solidFill>
                  <a:srgbClr val="FF3300"/>
                </a:solidFill>
              </a:rPr>
              <a:t>quilibrium</a:t>
            </a:r>
            <a:r>
              <a:rPr lang="en-US" sz="3200" dirty="0" smtClean="0"/>
              <a:t> </a:t>
            </a:r>
          </a:p>
          <a:p>
            <a:r>
              <a:rPr lang="en-US" sz="3200" dirty="0" smtClean="0"/>
              <a:t>The state in which the sum of all the clockwise moments equals the sum of all the counterclockwise moments about a pivot point.</a:t>
            </a:r>
            <a:endParaRPr lang="en-US" sz="320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939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93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93" grpId="0"/>
      <p:bldP spid="229396"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178125" y="178125"/>
            <a:ext cx="8229600" cy="715963"/>
          </a:xfrm>
        </p:spPr>
        <p:txBody>
          <a:bodyPr/>
          <a:lstStyle/>
          <a:p>
            <a:pPr eaLnBrk="1" hangingPunct="1"/>
            <a:r>
              <a:rPr lang="en-US" dirty="0" smtClean="0"/>
              <a:t>Simple Machines</a:t>
            </a:r>
          </a:p>
        </p:txBody>
      </p:sp>
      <p:sp>
        <p:nvSpPr>
          <p:cNvPr id="114693" name="Rectangle 5"/>
          <p:cNvSpPr>
            <a:spLocks noChangeArrowheads="1"/>
          </p:cNvSpPr>
          <p:nvPr/>
        </p:nvSpPr>
        <p:spPr bwMode="auto">
          <a:xfrm>
            <a:off x="318294" y="2086175"/>
            <a:ext cx="8507413" cy="707886"/>
          </a:xfrm>
          <a:prstGeom prst="rect">
            <a:avLst/>
          </a:prstGeom>
          <a:noFill/>
          <a:ln w="9525">
            <a:noFill/>
            <a:miter lim="800000"/>
            <a:headEnd/>
            <a:tailEnd/>
          </a:ln>
          <a:effectLst/>
        </p:spPr>
        <p:txBody>
          <a:bodyPr>
            <a:spAutoFit/>
          </a:bodyPr>
          <a:lstStyle/>
          <a:p>
            <a:pPr algn="ctr">
              <a:defRPr/>
            </a:pPr>
            <a:r>
              <a:rPr lang="en-US" sz="4000" dirty="0">
                <a:solidFill>
                  <a:srgbClr val="FF0000"/>
                </a:solidFill>
                <a:effectLst>
                  <a:outerShdw blurRad="38100" dist="38100" dir="2700000" algn="tl">
                    <a:srgbClr val="C0C0C0"/>
                  </a:outerShdw>
                </a:effectLst>
              </a:rPr>
              <a:t>The Six Simple Machines</a:t>
            </a:r>
          </a:p>
        </p:txBody>
      </p:sp>
      <p:sp>
        <p:nvSpPr>
          <p:cNvPr id="35843" name="Text Box 6"/>
          <p:cNvSpPr txBox="1">
            <a:spLocks noChangeArrowheads="1"/>
          </p:cNvSpPr>
          <p:nvPr/>
        </p:nvSpPr>
        <p:spPr bwMode="auto">
          <a:xfrm>
            <a:off x="533400" y="917838"/>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3200" dirty="0"/>
              <a:t>Mechanisms that manipulate magnitude of force and distance.</a:t>
            </a:r>
          </a:p>
        </p:txBody>
      </p:sp>
      <p:pic>
        <p:nvPicPr>
          <p:cNvPr id="35844"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649663"/>
            <a:ext cx="2897188"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Text Box 7"/>
          <p:cNvSpPr txBox="1">
            <a:spLocks noChangeArrowheads="1"/>
          </p:cNvSpPr>
          <p:nvPr/>
        </p:nvSpPr>
        <p:spPr bwMode="auto">
          <a:xfrm>
            <a:off x="869157" y="2879057"/>
            <a:ext cx="11588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gn="ctr">
              <a:spcBef>
                <a:spcPct val="50000"/>
              </a:spcBef>
            </a:pPr>
            <a:r>
              <a:rPr lang="en-US" sz="2800" dirty="0"/>
              <a:t>Lever</a:t>
            </a:r>
          </a:p>
        </p:txBody>
      </p:sp>
      <p:sp>
        <p:nvSpPr>
          <p:cNvPr id="35846" name="Text Box 8"/>
          <p:cNvSpPr txBox="1">
            <a:spLocks noChangeArrowheads="1"/>
          </p:cNvSpPr>
          <p:nvPr/>
        </p:nvSpPr>
        <p:spPr bwMode="auto">
          <a:xfrm>
            <a:off x="2849601" y="2879057"/>
            <a:ext cx="27130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gn="ctr">
              <a:spcBef>
                <a:spcPct val="50000"/>
              </a:spcBef>
            </a:pPr>
            <a:r>
              <a:rPr lang="en-US" sz="2800" dirty="0"/>
              <a:t>Wheel and Axle</a:t>
            </a:r>
          </a:p>
        </p:txBody>
      </p:sp>
      <p:pic>
        <p:nvPicPr>
          <p:cNvPr id="35847" name="Picture 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22688" y="3433763"/>
            <a:ext cx="3405187" cy="275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8" name="Picture 1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7857" y="3433763"/>
            <a:ext cx="2676525" cy="276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9" name="Text Box 9"/>
          <p:cNvSpPr txBox="1">
            <a:spLocks noChangeArrowheads="1"/>
          </p:cNvSpPr>
          <p:nvPr/>
        </p:nvSpPr>
        <p:spPr bwMode="auto">
          <a:xfrm>
            <a:off x="6815681" y="2879057"/>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gn="ctr">
              <a:spcBef>
                <a:spcPct val="50000"/>
              </a:spcBef>
            </a:pPr>
            <a:r>
              <a:rPr lang="en-US" sz="2800" dirty="0"/>
              <a:t>Pulley</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4759" name="Picture 8" descr="1st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4813" y="1918600"/>
            <a:ext cx="3505200"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3" name="Text Box 14"/>
          <p:cNvSpPr txBox="1">
            <a:spLocks noChangeArrowheads="1"/>
          </p:cNvSpPr>
          <p:nvPr/>
        </p:nvSpPr>
        <p:spPr bwMode="auto">
          <a:xfrm>
            <a:off x="5238414" y="975923"/>
            <a:ext cx="1693863"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gn="ctr"/>
            <a:r>
              <a:rPr lang="en-US" sz="2000" dirty="0"/>
              <a:t>Resistance</a:t>
            </a:r>
          </a:p>
        </p:txBody>
      </p:sp>
      <p:sp>
        <p:nvSpPr>
          <p:cNvPr id="74756" name="Text Box 16"/>
          <p:cNvSpPr txBox="1">
            <a:spLocks noChangeArrowheads="1"/>
          </p:cNvSpPr>
          <p:nvPr/>
        </p:nvSpPr>
        <p:spPr bwMode="auto">
          <a:xfrm>
            <a:off x="546250" y="3242106"/>
            <a:ext cx="841044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2200" dirty="0">
                <a:solidFill>
                  <a:srgbClr val="FF0000"/>
                </a:solidFill>
              </a:rPr>
              <a:t>Using what you know regarding </a:t>
            </a:r>
            <a:r>
              <a:rPr lang="en-US" sz="2200" dirty="0" smtClean="0">
                <a:solidFill>
                  <a:srgbClr val="FF0000"/>
                </a:solidFill>
              </a:rPr>
              <a:t>rotational </a:t>
            </a:r>
            <a:r>
              <a:rPr lang="en-US" sz="2200" dirty="0">
                <a:solidFill>
                  <a:srgbClr val="FF0000"/>
                </a:solidFill>
              </a:rPr>
              <a:t>equilibrium, calculate the unknown distance from the fulcrum to the resistance force.</a:t>
            </a:r>
          </a:p>
        </p:txBody>
      </p:sp>
      <p:sp>
        <p:nvSpPr>
          <p:cNvPr id="180246" name="Rectangle 22"/>
          <p:cNvSpPr>
            <a:spLocks noChangeArrowheads="1"/>
          </p:cNvSpPr>
          <p:nvPr/>
        </p:nvSpPr>
        <p:spPr bwMode="auto">
          <a:xfrm>
            <a:off x="546250" y="3995090"/>
            <a:ext cx="810299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en-US" sz="2200" dirty="0" smtClean="0"/>
              <a:t>Rotational </a:t>
            </a:r>
            <a:r>
              <a:rPr lang="en-US" sz="2200" dirty="0"/>
              <a:t>equilibrium: </a:t>
            </a:r>
          </a:p>
          <a:p>
            <a:r>
              <a:rPr lang="en-US" sz="2200" dirty="0" smtClean="0"/>
              <a:t>Effort Moment (cc wise</a:t>
            </a:r>
            <a:r>
              <a:rPr lang="en-US" sz="2200" dirty="0"/>
              <a:t>) = Resistance Moment (clockwise) </a:t>
            </a:r>
          </a:p>
        </p:txBody>
      </p:sp>
      <p:sp>
        <p:nvSpPr>
          <p:cNvPr id="74758" name="Rectangle 2"/>
          <p:cNvSpPr>
            <a:spLocks noGrp="1" noChangeArrowheads="1"/>
          </p:cNvSpPr>
          <p:nvPr>
            <p:ph type="title"/>
          </p:nvPr>
        </p:nvSpPr>
        <p:spPr>
          <a:xfrm>
            <a:off x="237500" y="237500"/>
            <a:ext cx="7377113" cy="673100"/>
          </a:xfrm>
        </p:spPr>
        <p:txBody>
          <a:bodyPr/>
          <a:lstStyle/>
          <a:p>
            <a:pPr eaLnBrk="1" hangingPunct="1"/>
            <a:r>
              <a:rPr lang="en-US" sz="4000" dirty="0" smtClean="0">
                <a:solidFill>
                  <a:srgbClr val="00386B"/>
                </a:solidFill>
              </a:rPr>
              <a:t>Lever Moment Calculation</a:t>
            </a:r>
          </a:p>
        </p:txBody>
      </p:sp>
      <p:sp>
        <p:nvSpPr>
          <p:cNvPr id="74760" name="Line 9"/>
          <p:cNvSpPr>
            <a:spLocks noChangeShapeType="1"/>
          </p:cNvSpPr>
          <p:nvPr/>
        </p:nvSpPr>
        <p:spPr bwMode="auto">
          <a:xfrm flipV="1">
            <a:off x="3045517" y="1242623"/>
            <a:ext cx="0" cy="863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761" name="Line 10"/>
          <p:cNvSpPr>
            <a:spLocks noChangeShapeType="1"/>
          </p:cNvSpPr>
          <p:nvPr/>
        </p:nvSpPr>
        <p:spPr bwMode="auto">
          <a:xfrm flipH="1" flipV="1">
            <a:off x="5168600" y="1431238"/>
            <a:ext cx="12700" cy="144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762" name="Line 11"/>
          <p:cNvSpPr>
            <a:spLocks noChangeShapeType="1"/>
          </p:cNvSpPr>
          <p:nvPr/>
        </p:nvSpPr>
        <p:spPr bwMode="auto">
          <a:xfrm>
            <a:off x="3047700" y="1572823"/>
            <a:ext cx="30480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763" name="Text Box 12"/>
          <p:cNvSpPr txBox="1">
            <a:spLocks noChangeArrowheads="1"/>
          </p:cNvSpPr>
          <p:nvPr/>
        </p:nvSpPr>
        <p:spPr bwMode="auto">
          <a:xfrm>
            <a:off x="3727751" y="1383950"/>
            <a:ext cx="1041213"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gn="ctr">
              <a:spcBef>
                <a:spcPct val="50000"/>
              </a:spcBef>
            </a:pPr>
            <a:r>
              <a:rPr lang="en-US" sz="2000" dirty="0" smtClean="0"/>
              <a:t>5.5 </a:t>
            </a:r>
            <a:r>
              <a:rPr lang="en-US" sz="2000" dirty="0"/>
              <a:t>in.</a:t>
            </a:r>
          </a:p>
        </p:txBody>
      </p:sp>
      <p:sp>
        <p:nvSpPr>
          <p:cNvPr id="74764" name="Line 24"/>
          <p:cNvSpPr>
            <a:spLocks noChangeShapeType="1"/>
          </p:cNvSpPr>
          <p:nvPr/>
        </p:nvSpPr>
        <p:spPr bwMode="auto">
          <a:xfrm flipV="1">
            <a:off x="6080402" y="1236273"/>
            <a:ext cx="0" cy="7016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765" name="Text Box 25"/>
          <p:cNvSpPr txBox="1">
            <a:spLocks noChangeArrowheads="1"/>
          </p:cNvSpPr>
          <p:nvPr/>
        </p:nvSpPr>
        <p:spPr bwMode="auto">
          <a:xfrm>
            <a:off x="5467050" y="1383950"/>
            <a:ext cx="425450"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gn="ctr">
              <a:spcBef>
                <a:spcPct val="50000"/>
              </a:spcBef>
            </a:pPr>
            <a:r>
              <a:rPr lang="en-US" sz="2000" dirty="0"/>
              <a:t>?</a:t>
            </a:r>
          </a:p>
        </p:txBody>
      </p:sp>
      <p:sp>
        <p:nvSpPr>
          <p:cNvPr id="74766" name="Text Box 26"/>
          <p:cNvSpPr txBox="1">
            <a:spLocks noChangeArrowheads="1"/>
          </p:cNvSpPr>
          <p:nvPr/>
        </p:nvSpPr>
        <p:spPr bwMode="auto">
          <a:xfrm>
            <a:off x="2529580" y="1858573"/>
            <a:ext cx="1031875"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gn="ctr">
              <a:spcBef>
                <a:spcPct val="50000"/>
              </a:spcBef>
            </a:pPr>
            <a:r>
              <a:rPr lang="en-US" sz="2000" dirty="0"/>
              <a:t>15 lb</a:t>
            </a:r>
          </a:p>
        </p:txBody>
      </p:sp>
      <p:sp>
        <p:nvSpPr>
          <p:cNvPr id="74767" name="Text Box 27"/>
          <p:cNvSpPr txBox="1">
            <a:spLocks noChangeArrowheads="1"/>
          </p:cNvSpPr>
          <p:nvPr/>
        </p:nvSpPr>
        <p:spPr bwMode="auto">
          <a:xfrm>
            <a:off x="5434360" y="1702998"/>
            <a:ext cx="1301971"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gn="ctr">
              <a:spcBef>
                <a:spcPct val="50000"/>
              </a:spcBef>
            </a:pPr>
            <a:r>
              <a:rPr lang="en-US" sz="2000" dirty="0"/>
              <a:t>36 2/3 lb</a:t>
            </a:r>
          </a:p>
        </p:txBody>
      </p:sp>
      <p:sp>
        <p:nvSpPr>
          <p:cNvPr id="74768" name="Text Box 15"/>
          <p:cNvSpPr txBox="1">
            <a:spLocks noChangeArrowheads="1"/>
          </p:cNvSpPr>
          <p:nvPr/>
        </p:nvSpPr>
        <p:spPr bwMode="auto">
          <a:xfrm>
            <a:off x="2486717" y="994973"/>
            <a:ext cx="1117600"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gn="ctr">
              <a:spcBef>
                <a:spcPct val="50000"/>
              </a:spcBef>
            </a:pPr>
            <a:r>
              <a:rPr lang="en-US" sz="2000" dirty="0"/>
              <a:t>Effort</a:t>
            </a:r>
          </a:p>
        </p:txBody>
      </p:sp>
      <p:grpSp>
        <p:nvGrpSpPr>
          <p:cNvPr id="22" name="Group 21"/>
          <p:cNvGrpSpPr/>
          <p:nvPr/>
        </p:nvGrpSpPr>
        <p:grpSpPr>
          <a:xfrm>
            <a:off x="2057113" y="4836910"/>
            <a:ext cx="5082939" cy="1683417"/>
            <a:chOff x="2057113" y="4900708"/>
            <a:chExt cx="5082939" cy="1683417"/>
          </a:xfrm>
        </p:grpSpPr>
        <p:sp>
          <p:nvSpPr>
            <p:cNvPr id="180228" name="Text Box 4"/>
            <p:cNvSpPr txBox="1">
              <a:spLocks noChangeArrowheads="1"/>
            </p:cNvSpPr>
            <p:nvPr/>
          </p:nvSpPr>
          <p:spPr bwMode="auto">
            <a:xfrm>
              <a:off x="2672420" y="4900708"/>
              <a:ext cx="446763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2200" dirty="0" smtClean="0"/>
                <a:t>15 </a:t>
              </a:r>
              <a:r>
                <a:rPr lang="en-US" sz="2200" dirty="0" err="1"/>
                <a:t>lb</a:t>
              </a:r>
              <a:r>
                <a:rPr lang="en-US" sz="2200" dirty="0"/>
                <a:t> x </a:t>
              </a:r>
              <a:r>
                <a:rPr lang="en-US" sz="2200" dirty="0" smtClean="0"/>
                <a:t>(5.5 </a:t>
              </a:r>
              <a:r>
                <a:rPr lang="en-US" sz="2200" dirty="0"/>
                <a:t>in.) = 36 2/3 </a:t>
              </a:r>
              <a:r>
                <a:rPr lang="en-US" sz="2200" dirty="0" err="1"/>
                <a:t>lb</a:t>
              </a:r>
              <a:r>
                <a:rPr lang="en-US" sz="2200" dirty="0"/>
                <a:t> x D</a:t>
              </a:r>
              <a:r>
                <a:rPr lang="en-US" sz="2200" baseline="-25000" dirty="0"/>
                <a:t>R</a:t>
              </a:r>
              <a:r>
                <a:rPr lang="en-US" sz="2200" dirty="0"/>
                <a:t> </a:t>
              </a:r>
            </a:p>
          </p:txBody>
        </p:sp>
        <p:sp>
          <p:nvSpPr>
            <p:cNvPr id="180253" name="Text Box 29"/>
            <p:cNvSpPr txBox="1">
              <a:spLocks noChangeArrowheads="1"/>
            </p:cNvSpPr>
            <p:nvPr/>
          </p:nvSpPr>
          <p:spPr bwMode="auto">
            <a:xfrm>
              <a:off x="3293990" y="5318218"/>
              <a:ext cx="376596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2200" dirty="0" smtClean="0"/>
                <a:t>82.5 in-</a:t>
              </a:r>
              <a:r>
                <a:rPr lang="en-US" sz="2200" dirty="0" err="1" smtClean="0"/>
                <a:t>lb</a:t>
              </a:r>
              <a:r>
                <a:rPr lang="en-US" sz="2200" dirty="0" smtClean="0"/>
                <a:t> = </a:t>
              </a:r>
              <a:r>
                <a:rPr lang="en-US" sz="2200" dirty="0"/>
                <a:t>36.66 </a:t>
              </a:r>
              <a:r>
                <a:rPr lang="en-US" sz="2200" dirty="0" err="1"/>
                <a:t>lb</a:t>
              </a:r>
              <a:r>
                <a:rPr lang="en-US" sz="2200" dirty="0"/>
                <a:t> x D</a:t>
              </a:r>
              <a:r>
                <a:rPr lang="en-US" sz="2200" baseline="-25000" dirty="0"/>
                <a:t>R</a:t>
              </a:r>
              <a:r>
                <a:rPr lang="en-US" sz="2200" dirty="0"/>
                <a:t> </a:t>
              </a:r>
            </a:p>
          </p:txBody>
        </p:sp>
        <p:sp>
          <p:nvSpPr>
            <p:cNvPr id="180257" name="Text Box 33"/>
            <p:cNvSpPr txBox="1">
              <a:spLocks noChangeArrowheads="1"/>
            </p:cNvSpPr>
            <p:nvPr/>
          </p:nvSpPr>
          <p:spPr bwMode="auto">
            <a:xfrm>
              <a:off x="3589236" y="6153238"/>
              <a:ext cx="212309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2200" dirty="0" smtClean="0"/>
                <a:t>2.25 in. </a:t>
              </a:r>
              <a:r>
                <a:rPr lang="en-US" sz="2200" dirty="0"/>
                <a:t>= D</a:t>
              </a:r>
              <a:r>
                <a:rPr lang="en-US" sz="2200" baseline="-25000" dirty="0"/>
                <a:t>R</a:t>
              </a:r>
              <a:endParaRPr lang="en-US" sz="2200" dirty="0"/>
            </a:p>
          </p:txBody>
        </p:sp>
        <p:sp>
          <p:nvSpPr>
            <p:cNvPr id="20" name="Text Box 29"/>
            <p:cNvSpPr txBox="1">
              <a:spLocks noChangeArrowheads="1"/>
            </p:cNvSpPr>
            <p:nvPr/>
          </p:nvSpPr>
          <p:spPr bwMode="auto">
            <a:xfrm>
              <a:off x="2057113" y="5735728"/>
              <a:ext cx="360469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2200" dirty="0" smtClean="0"/>
                <a:t>82.5 in-</a:t>
              </a:r>
              <a:r>
                <a:rPr lang="en-US" sz="2200" dirty="0" err="1" smtClean="0"/>
                <a:t>lb</a:t>
              </a:r>
              <a:r>
                <a:rPr lang="en-US" sz="2200" dirty="0" smtClean="0"/>
                <a:t> / </a:t>
              </a:r>
              <a:r>
                <a:rPr lang="en-US" sz="2200" dirty="0"/>
                <a:t>36.66 </a:t>
              </a:r>
              <a:r>
                <a:rPr lang="en-US" sz="2200" dirty="0" err="1" smtClean="0"/>
                <a:t>lb</a:t>
              </a:r>
              <a:r>
                <a:rPr lang="en-US" sz="2200" dirty="0" smtClean="0"/>
                <a:t> </a:t>
              </a:r>
              <a:r>
                <a:rPr lang="en-US" sz="2200" dirty="0"/>
                <a:t>= D</a:t>
              </a:r>
              <a:r>
                <a:rPr lang="en-US" sz="2200" baseline="-25000" dirty="0"/>
                <a:t>R</a:t>
              </a:r>
              <a:r>
                <a:rPr lang="en-US" sz="2200" dirty="0" smtClean="0"/>
                <a:t> </a:t>
              </a:r>
              <a:endParaRPr lang="en-US" sz="2200" dirty="0"/>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02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46"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97" name="Rectangle 11"/>
          <p:cNvSpPr>
            <a:spLocks noGrp="1" noChangeArrowheads="1"/>
          </p:cNvSpPr>
          <p:nvPr>
            <p:ph type="title" idx="4294967295"/>
          </p:nvPr>
        </p:nvSpPr>
        <p:spPr>
          <a:xfrm>
            <a:off x="212660" y="265825"/>
            <a:ext cx="8229600" cy="590550"/>
          </a:xfrm>
        </p:spPr>
        <p:txBody>
          <a:bodyPr/>
          <a:lstStyle/>
          <a:p>
            <a:pPr eaLnBrk="1" hangingPunct="1"/>
            <a:r>
              <a:rPr lang="en-US" sz="4000" dirty="0" smtClean="0">
                <a:solidFill>
                  <a:srgbClr val="00386B"/>
                </a:solidFill>
              </a:rPr>
              <a:t>Lever IMA</a:t>
            </a:r>
          </a:p>
        </p:txBody>
      </p:sp>
      <p:graphicFrame>
        <p:nvGraphicFramePr>
          <p:cNvPr id="3096" name="Object 24"/>
          <p:cNvGraphicFramePr>
            <a:graphicFrameLocks noChangeAspect="1"/>
          </p:cNvGraphicFramePr>
          <p:nvPr/>
        </p:nvGraphicFramePr>
        <p:xfrm>
          <a:off x="1367668" y="807346"/>
          <a:ext cx="2060098" cy="1438751"/>
        </p:xfrm>
        <a:graphic>
          <a:graphicData uri="http://schemas.openxmlformats.org/presentationml/2006/ole">
            <mc:AlternateContent xmlns:mc="http://schemas.openxmlformats.org/markup-compatibility/2006">
              <mc:Choice xmlns:v="urn:schemas-microsoft-com:vml" Requires="v">
                <p:oleObj spid="_x0000_s3147" name="Equation" r:id="rId4" imgW="672808" imgH="469696" progId="">
                  <p:embed/>
                </p:oleObj>
              </mc:Choice>
              <mc:Fallback>
                <p:oleObj name="Equation" r:id="rId4" imgW="672808" imgH="469696" progId="">
                  <p:embed/>
                  <p:pic>
                    <p:nvPicPr>
                      <p:cNvPr id="0" name="Picture 6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7668" y="807346"/>
                        <a:ext cx="2060098" cy="14387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098" name="Group 16"/>
          <p:cNvGrpSpPr>
            <a:grpSpLocks/>
          </p:cNvGrpSpPr>
          <p:nvPr/>
        </p:nvGrpSpPr>
        <p:grpSpPr bwMode="auto">
          <a:xfrm>
            <a:off x="3782054" y="1360721"/>
            <a:ext cx="3765550" cy="1397000"/>
            <a:chOff x="2894" y="3440"/>
            <a:chExt cx="2372" cy="880"/>
          </a:xfrm>
        </p:grpSpPr>
        <p:pic>
          <p:nvPicPr>
            <p:cNvPr id="3114" name="Picture 17" descr="1st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58" y="3440"/>
              <a:ext cx="2208" cy="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5" name="Text Box 18"/>
            <p:cNvSpPr txBox="1">
              <a:spLocks noChangeArrowheads="1"/>
            </p:cNvSpPr>
            <p:nvPr/>
          </p:nvSpPr>
          <p:spPr bwMode="auto">
            <a:xfrm>
              <a:off x="2894" y="3441"/>
              <a:ext cx="62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gn="ctr">
                <a:spcBef>
                  <a:spcPct val="50000"/>
                </a:spcBef>
              </a:pPr>
              <a:r>
                <a:rPr lang="en-US" sz="2000" dirty="0"/>
                <a:t>Effort</a:t>
              </a:r>
            </a:p>
          </p:txBody>
        </p:sp>
      </p:grpSp>
      <p:sp>
        <p:nvSpPr>
          <p:cNvPr id="3099" name="Text Box 19"/>
          <p:cNvSpPr txBox="1">
            <a:spLocks noChangeArrowheads="1"/>
          </p:cNvSpPr>
          <p:nvPr/>
        </p:nvSpPr>
        <p:spPr bwMode="auto">
          <a:xfrm>
            <a:off x="6596989" y="1073383"/>
            <a:ext cx="145424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gn="ctr"/>
            <a:r>
              <a:rPr lang="en-US" sz="2000" dirty="0"/>
              <a:t>Resistance</a:t>
            </a:r>
          </a:p>
        </p:txBody>
      </p:sp>
      <p:sp>
        <p:nvSpPr>
          <p:cNvPr id="3100" name="Oval 21"/>
          <p:cNvSpPr>
            <a:spLocks noChangeArrowheads="1"/>
          </p:cNvSpPr>
          <p:nvPr/>
        </p:nvSpPr>
        <p:spPr bwMode="auto">
          <a:xfrm>
            <a:off x="4260850" y="223293"/>
            <a:ext cx="4348163" cy="43180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101" name="Oval 22"/>
          <p:cNvSpPr>
            <a:spLocks noChangeArrowheads="1"/>
          </p:cNvSpPr>
          <p:nvPr/>
        </p:nvSpPr>
        <p:spPr bwMode="auto">
          <a:xfrm>
            <a:off x="5475288" y="1456781"/>
            <a:ext cx="1851025" cy="1787525"/>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2839" name="Text Box 23"/>
          <p:cNvSpPr txBox="1">
            <a:spLocks noChangeArrowheads="1"/>
          </p:cNvSpPr>
          <p:nvPr/>
        </p:nvSpPr>
        <p:spPr bwMode="auto">
          <a:xfrm>
            <a:off x="2114155" y="4361673"/>
            <a:ext cx="442118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2200" dirty="0"/>
              <a:t>D</a:t>
            </a:r>
            <a:r>
              <a:rPr lang="en-US" sz="2200" baseline="-25000" dirty="0"/>
              <a:t>E</a:t>
            </a:r>
            <a:r>
              <a:rPr lang="en-US" sz="2200" dirty="0"/>
              <a:t> </a:t>
            </a:r>
            <a:r>
              <a:rPr lang="en-US" sz="2200" dirty="0" smtClean="0"/>
              <a:t>= </a:t>
            </a:r>
            <a:r>
              <a:rPr lang="en-US" sz="2200" dirty="0"/>
              <a:t>2 </a:t>
            </a:r>
            <a:r>
              <a:rPr lang="el-GR" sz="2200" dirty="0">
                <a:latin typeface="GreekC_IV50" pitchFamily="2" charset="0"/>
              </a:rPr>
              <a:t>π</a:t>
            </a:r>
            <a:r>
              <a:rPr lang="en-US" sz="2200" dirty="0"/>
              <a:t> (effort arm length) </a:t>
            </a:r>
          </a:p>
        </p:txBody>
      </p:sp>
      <p:sp>
        <p:nvSpPr>
          <p:cNvPr id="3103" name="Text Box 24"/>
          <p:cNvSpPr txBox="1">
            <a:spLocks noChangeArrowheads="1"/>
          </p:cNvSpPr>
          <p:nvPr/>
        </p:nvSpPr>
        <p:spPr bwMode="auto">
          <a:xfrm>
            <a:off x="341280" y="2274376"/>
            <a:ext cx="4040188"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2200" dirty="0">
                <a:solidFill>
                  <a:srgbClr val="FF0000"/>
                </a:solidFill>
              </a:rPr>
              <a:t>Both </a:t>
            </a:r>
            <a:r>
              <a:rPr lang="en-US" sz="2200" b="1" dirty="0">
                <a:solidFill>
                  <a:srgbClr val="FF0000"/>
                </a:solidFill>
              </a:rPr>
              <a:t>effort</a:t>
            </a:r>
            <a:r>
              <a:rPr lang="en-US" sz="2200" dirty="0">
                <a:solidFill>
                  <a:srgbClr val="FF0000"/>
                </a:solidFill>
              </a:rPr>
              <a:t> and </a:t>
            </a:r>
            <a:r>
              <a:rPr lang="en-US" sz="2200" b="1" dirty="0">
                <a:solidFill>
                  <a:srgbClr val="FF0000"/>
                </a:solidFill>
              </a:rPr>
              <a:t>resistance</a:t>
            </a:r>
            <a:r>
              <a:rPr lang="en-US" sz="2200" dirty="0">
                <a:solidFill>
                  <a:srgbClr val="FF0000"/>
                </a:solidFill>
              </a:rPr>
              <a:t> forces will travel in a circle if unopposed.</a:t>
            </a:r>
          </a:p>
        </p:txBody>
      </p:sp>
      <p:sp>
        <p:nvSpPr>
          <p:cNvPr id="3104" name="Text Box 25"/>
          <p:cNvSpPr txBox="1">
            <a:spLocks noChangeArrowheads="1"/>
          </p:cNvSpPr>
          <p:nvPr/>
        </p:nvSpPr>
        <p:spPr bwMode="auto">
          <a:xfrm>
            <a:off x="617738" y="3497561"/>
            <a:ext cx="8591550" cy="961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2200" dirty="0"/>
              <a:t>Circumference is the distance around the perimeter of a circle.</a:t>
            </a:r>
          </a:p>
          <a:p>
            <a:pPr>
              <a:spcBef>
                <a:spcPts val="1500"/>
              </a:spcBef>
            </a:pPr>
            <a:r>
              <a:rPr lang="en-US" sz="2200" dirty="0"/>
              <a:t>Circumference = 2 </a:t>
            </a:r>
            <a:r>
              <a:rPr lang="el-GR" sz="2200" dirty="0">
                <a:latin typeface="GreekC_IV50" pitchFamily="2" charset="0"/>
              </a:rPr>
              <a:t>π</a:t>
            </a:r>
            <a:r>
              <a:rPr lang="en-US" sz="2200" dirty="0"/>
              <a:t> </a:t>
            </a:r>
            <a:r>
              <a:rPr lang="en-US" sz="2200" dirty="0" smtClean="0">
                <a:cs typeface="Arial" charset="0"/>
              </a:rPr>
              <a:t>r</a:t>
            </a:r>
            <a:endParaRPr lang="el-GR" sz="2200" dirty="0">
              <a:cs typeface="Arial" charset="0"/>
            </a:endParaRPr>
          </a:p>
        </p:txBody>
      </p:sp>
      <p:sp>
        <p:nvSpPr>
          <p:cNvPr id="162842" name="Rectangle 26"/>
          <p:cNvSpPr>
            <a:spLocks noChangeArrowheads="1"/>
          </p:cNvSpPr>
          <p:nvPr/>
        </p:nvSpPr>
        <p:spPr bwMode="auto">
          <a:xfrm>
            <a:off x="2103522" y="4766187"/>
            <a:ext cx="427232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2200" dirty="0"/>
              <a:t>D</a:t>
            </a:r>
            <a:r>
              <a:rPr lang="en-US" sz="2200" baseline="-25000" dirty="0"/>
              <a:t>R</a:t>
            </a:r>
            <a:r>
              <a:rPr lang="en-US" sz="2200" dirty="0"/>
              <a:t> = 2 </a:t>
            </a:r>
            <a:r>
              <a:rPr lang="el-GR" sz="2200" dirty="0">
                <a:latin typeface="GreekC_IV50" pitchFamily="2" charset="0"/>
              </a:rPr>
              <a:t>π</a:t>
            </a:r>
            <a:r>
              <a:rPr lang="en-US" sz="2200" dirty="0"/>
              <a:t> (resistance arm length) </a:t>
            </a:r>
          </a:p>
        </p:txBody>
      </p:sp>
      <p:grpSp>
        <p:nvGrpSpPr>
          <p:cNvPr id="22" name="Group 21"/>
          <p:cNvGrpSpPr/>
          <p:nvPr/>
        </p:nvGrpSpPr>
        <p:grpSpPr>
          <a:xfrm>
            <a:off x="1946462" y="5465316"/>
            <a:ext cx="4582843" cy="878231"/>
            <a:chOff x="2254819" y="5507848"/>
            <a:chExt cx="4582843" cy="878231"/>
          </a:xfrm>
        </p:grpSpPr>
        <p:sp>
          <p:nvSpPr>
            <p:cNvPr id="162825" name="Text Box 9"/>
            <p:cNvSpPr txBox="1">
              <a:spLocks noChangeArrowheads="1"/>
            </p:cNvSpPr>
            <p:nvPr/>
          </p:nvSpPr>
          <p:spPr bwMode="auto">
            <a:xfrm>
              <a:off x="3175751" y="5552298"/>
              <a:ext cx="36528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2200" dirty="0">
                  <a:latin typeface="Times New Roman" pitchFamily="18" charset="0"/>
                </a:rPr>
                <a:t>____________________</a:t>
              </a:r>
              <a:r>
                <a:rPr lang="en-US" dirty="0">
                  <a:latin typeface="Times New Roman" pitchFamily="18" charset="0"/>
                </a:rPr>
                <a:t>__</a:t>
              </a:r>
            </a:p>
          </p:txBody>
        </p:sp>
        <p:sp>
          <p:nvSpPr>
            <p:cNvPr id="162823" name="Text Box 7"/>
            <p:cNvSpPr txBox="1">
              <a:spLocks noChangeArrowheads="1"/>
            </p:cNvSpPr>
            <p:nvPr/>
          </p:nvSpPr>
          <p:spPr bwMode="auto">
            <a:xfrm>
              <a:off x="2254819" y="5716290"/>
              <a:ext cx="91448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r>
                <a:rPr lang="en-US" sz="2200" dirty="0" smtClean="0"/>
                <a:t>IMA =</a:t>
              </a:r>
              <a:endParaRPr lang="en-US" sz="2200" dirty="0">
                <a:latin typeface="Times New Roman" pitchFamily="18" charset="0"/>
              </a:endParaRPr>
            </a:p>
          </p:txBody>
        </p:sp>
        <p:sp>
          <p:nvSpPr>
            <p:cNvPr id="162843" name="Rectangle 27"/>
            <p:cNvSpPr>
              <a:spLocks noChangeArrowheads="1"/>
            </p:cNvSpPr>
            <p:nvPr/>
          </p:nvSpPr>
          <p:spPr bwMode="auto">
            <a:xfrm>
              <a:off x="3302751" y="5507848"/>
              <a:ext cx="288386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200" dirty="0"/>
                <a:t>2 </a:t>
              </a:r>
              <a:r>
                <a:rPr lang="el-GR" sz="2200" dirty="0">
                  <a:latin typeface="GreekC_IV50" pitchFamily="2" charset="0"/>
                </a:rPr>
                <a:t>π</a:t>
              </a:r>
              <a:r>
                <a:rPr lang="en-US" sz="2200" dirty="0"/>
                <a:t> (effort arm length)</a:t>
              </a:r>
            </a:p>
          </p:txBody>
        </p:sp>
        <p:sp>
          <p:nvSpPr>
            <p:cNvPr id="162844" name="Rectangle 28"/>
            <p:cNvSpPr>
              <a:spLocks noChangeArrowheads="1"/>
            </p:cNvSpPr>
            <p:nvPr/>
          </p:nvSpPr>
          <p:spPr bwMode="auto">
            <a:xfrm>
              <a:off x="3305926" y="5955192"/>
              <a:ext cx="353173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200" dirty="0"/>
                <a:t>2 </a:t>
              </a:r>
              <a:r>
                <a:rPr lang="el-GR" sz="2200" dirty="0">
                  <a:latin typeface="GreekC_IV50" pitchFamily="2" charset="0"/>
                </a:rPr>
                <a:t>π</a:t>
              </a:r>
              <a:r>
                <a:rPr lang="en-US" sz="2200" dirty="0"/>
                <a:t> (resistance arm length)</a:t>
              </a:r>
            </a:p>
          </p:txBody>
        </p:sp>
        <p:sp>
          <p:nvSpPr>
            <p:cNvPr id="162846" name="Line 30"/>
            <p:cNvSpPr>
              <a:spLocks noChangeShapeType="1"/>
            </p:cNvSpPr>
            <p:nvPr/>
          </p:nvSpPr>
          <p:spPr bwMode="auto">
            <a:xfrm>
              <a:off x="3253538" y="5560235"/>
              <a:ext cx="395288" cy="3492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2849" name="Line 33"/>
            <p:cNvSpPr>
              <a:spLocks noChangeShapeType="1"/>
            </p:cNvSpPr>
            <p:nvPr/>
          </p:nvSpPr>
          <p:spPr bwMode="auto">
            <a:xfrm>
              <a:off x="3253538" y="6009498"/>
              <a:ext cx="395288" cy="3492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2850" name="Line 34"/>
            <p:cNvSpPr>
              <a:spLocks noChangeShapeType="1"/>
            </p:cNvSpPr>
            <p:nvPr/>
          </p:nvSpPr>
          <p:spPr bwMode="auto">
            <a:xfrm>
              <a:off x="3501519" y="5560235"/>
              <a:ext cx="395287" cy="3492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2851" name="Line 35"/>
            <p:cNvSpPr>
              <a:spLocks noChangeShapeType="1"/>
            </p:cNvSpPr>
            <p:nvPr/>
          </p:nvSpPr>
          <p:spPr bwMode="auto">
            <a:xfrm>
              <a:off x="3501519" y="6009498"/>
              <a:ext cx="395287" cy="3492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283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28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39" grpId="0"/>
      <p:bldP spid="162842"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38" name="Text Box 3"/>
          <p:cNvSpPr txBox="1">
            <a:spLocks noChangeArrowheads="1"/>
          </p:cNvSpPr>
          <p:nvPr/>
        </p:nvSpPr>
        <p:spPr bwMode="auto">
          <a:xfrm>
            <a:off x="510812" y="933384"/>
            <a:ext cx="3561907"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r>
              <a:rPr lang="en-US" sz="2600" dirty="0"/>
              <a:t>The ratio of applied resistance force to applied effort force</a:t>
            </a:r>
          </a:p>
        </p:txBody>
      </p:sp>
      <p:sp>
        <p:nvSpPr>
          <p:cNvPr id="4139" name="Rectangle 10"/>
          <p:cNvSpPr>
            <a:spLocks noGrp="1" noChangeArrowheads="1"/>
          </p:cNvSpPr>
          <p:nvPr>
            <p:ph type="title" idx="4294967295"/>
          </p:nvPr>
        </p:nvSpPr>
        <p:spPr>
          <a:xfrm>
            <a:off x="212660" y="159495"/>
            <a:ext cx="3316288" cy="792163"/>
          </a:xfrm>
        </p:spPr>
        <p:txBody>
          <a:bodyPr/>
          <a:lstStyle/>
          <a:p>
            <a:pPr eaLnBrk="1" hangingPunct="1"/>
            <a:r>
              <a:rPr lang="en-US" sz="3600" dirty="0" smtClean="0">
                <a:solidFill>
                  <a:srgbClr val="00386B"/>
                </a:solidFill>
              </a:rPr>
              <a:t>Lever AMA</a:t>
            </a:r>
          </a:p>
        </p:txBody>
      </p:sp>
      <p:graphicFrame>
        <p:nvGraphicFramePr>
          <p:cNvPr id="4134" name="Object 38"/>
          <p:cNvGraphicFramePr>
            <a:graphicFrameLocks noChangeAspect="1"/>
          </p:cNvGraphicFramePr>
          <p:nvPr/>
        </p:nvGraphicFramePr>
        <p:xfrm>
          <a:off x="1102263" y="2203958"/>
          <a:ext cx="1732203" cy="1144621"/>
        </p:xfrm>
        <a:graphic>
          <a:graphicData uri="http://schemas.openxmlformats.org/presentationml/2006/ole">
            <mc:AlternateContent xmlns:mc="http://schemas.openxmlformats.org/markup-compatibility/2006">
              <mc:Choice xmlns:v="urn:schemas-microsoft-com:vml" Requires="v">
                <p:oleObj spid="_x0000_s4287" name="Equation" r:id="rId4" imgW="710891" imgH="469696" progId="">
                  <p:embed/>
                </p:oleObj>
              </mc:Choice>
              <mc:Fallback>
                <p:oleObj name="Equation" r:id="rId4" imgW="710891" imgH="469696" progId="">
                  <p:embed/>
                  <p:pic>
                    <p:nvPicPr>
                      <p:cNvPr id="0" name="Picture 16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263" y="2203958"/>
                        <a:ext cx="1732203" cy="114462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4890" name="Text Box 26"/>
          <p:cNvSpPr txBox="1">
            <a:spLocks noChangeArrowheads="1"/>
          </p:cNvSpPr>
          <p:nvPr/>
        </p:nvSpPr>
        <p:spPr bwMode="auto">
          <a:xfrm>
            <a:off x="510812" y="3380543"/>
            <a:ext cx="5464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dirty="0"/>
              <a:t>What is the AMA of the lever above?</a:t>
            </a:r>
          </a:p>
        </p:txBody>
      </p:sp>
      <p:grpSp>
        <p:nvGrpSpPr>
          <p:cNvPr id="2" name="Group 31"/>
          <p:cNvGrpSpPr>
            <a:grpSpLocks/>
          </p:cNvGrpSpPr>
          <p:nvPr/>
        </p:nvGrpSpPr>
        <p:grpSpPr bwMode="auto">
          <a:xfrm>
            <a:off x="3647483" y="3820893"/>
            <a:ext cx="1806575" cy="862013"/>
            <a:chOff x="2545" y="3076"/>
            <a:chExt cx="1138" cy="543"/>
          </a:xfrm>
        </p:grpSpPr>
        <p:graphicFrame>
          <p:nvGraphicFramePr>
            <p:cNvPr id="4135" name="Object 39"/>
            <p:cNvGraphicFramePr>
              <a:graphicFrameLocks noChangeAspect="1"/>
            </p:cNvGraphicFramePr>
            <p:nvPr/>
          </p:nvGraphicFramePr>
          <p:xfrm>
            <a:off x="2545" y="3076"/>
            <a:ext cx="1138" cy="543"/>
          </p:xfrm>
          <a:graphic>
            <a:graphicData uri="http://schemas.openxmlformats.org/presentationml/2006/ole">
              <mc:AlternateContent xmlns:mc="http://schemas.openxmlformats.org/markup-compatibility/2006">
                <mc:Choice xmlns:v="urn:schemas-microsoft-com:vml" Requires="v">
                  <p:oleObj spid="_x0000_s4288" name="Equation" r:id="rId6" imgW="850531" imgH="406224" progId="">
                    <p:embed/>
                  </p:oleObj>
                </mc:Choice>
                <mc:Fallback>
                  <p:oleObj name="Equation" r:id="rId6" imgW="850531" imgH="406224" progId="">
                    <p:embed/>
                    <p:pic>
                      <p:nvPicPr>
                        <p:cNvPr id="0" name="Picture 16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45" y="3076"/>
                          <a:ext cx="1138" cy="54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60" name="Line 28"/>
            <p:cNvSpPr>
              <a:spLocks noChangeShapeType="1"/>
            </p:cNvSpPr>
            <p:nvPr/>
          </p:nvSpPr>
          <p:spPr bwMode="auto">
            <a:xfrm>
              <a:off x="3469" y="3128"/>
              <a:ext cx="181" cy="18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61" name="Line 29"/>
            <p:cNvSpPr>
              <a:spLocks noChangeShapeType="1"/>
            </p:cNvSpPr>
            <p:nvPr/>
          </p:nvSpPr>
          <p:spPr bwMode="auto">
            <a:xfrm>
              <a:off x="3439" y="3417"/>
              <a:ext cx="154" cy="18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64894" name="Text Box 30"/>
          <p:cNvSpPr txBox="1">
            <a:spLocks noChangeArrowheads="1"/>
          </p:cNvSpPr>
          <p:nvPr/>
        </p:nvSpPr>
        <p:spPr bwMode="auto">
          <a:xfrm>
            <a:off x="5903913" y="3380543"/>
            <a:ext cx="2530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dirty="0">
                <a:solidFill>
                  <a:srgbClr val="FF0000"/>
                </a:solidFill>
              </a:rPr>
              <a:t>AMA = 2:1</a:t>
            </a:r>
          </a:p>
        </p:txBody>
      </p:sp>
      <p:sp>
        <p:nvSpPr>
          <p:cNvPr id="164896" name="Text Box 32"/>
          <p:cNvSpPr txBox="1">
            <a:spLocks noChangeArrowheads="1"/>
          </p:cNvSpPr>
          <p:nvPr/>
        </p:nvSpPr>
        <p:spPr bwMode="auto">
          <a:xfrm>
            <a:off x="510812" y="4662566"/>
            <a:ext cx="5464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dirty="0"/>
              <a:t>What is the IMA of the lever above?</a:t>
            </a:r>
          </a:p>
        </p:txBody>
      </p:sp>
      <p:grpSp>
        <p:nvGrpSpPr>
          <p:cNvPr id="3" name="Group 52"/>
          <p:cNvGrpSpPr>
            <a:grpSpLocks/>
          </p:cNvGrpSpPr>
          <p:nvPr/>
        </p:nvGrpSpPr>
        <p:grpSpPr bwMode="auto">
          <a:xfrm>
            <a:off x="4403734" y="5126123"/>
            <a:ext cx="2001840" cy="833439"/>
            <a:chOff x="9" y="3684"/>
            <a:chExt cx="1261" cy="525"/>
          </a:xfrm>
        </p:grpSpPr>
        <p:graphicFrame>
          <p:nvGraphicFramePr>
            <p:cNvPr id="4136" name="Object 40"/>
            <p:cNvGraphicFramePr>
              <a:graphicFrameLocks noChangeAspect="1"/>
            </p:cNvGraphicFramePr>
            <p:nvPr/>
          </p:nvGraphicFramePr>
          <p:xfrm>
            <a:off x="9" y="3684"/>
            <a:ext cx="1261" cy="521"/>
          </p:xfrm>
          <a:graphic>
            <a:graphicData uri="http://schemas.openxmlformats.org/presentationml/2006/ole">
              <mc:AlternateContent xmlns:mc="http://schemas.openxmlformats.org/markup-compatibility/2006">
                <mc:Choice xmlns:v="urn:schemas-microsoft-com:vml" Requires="v">
                  <p:oleObj spid="_x0000_s4289" name="Equation" r:id="rId8" imgW="952087" imgH="393529" progId="">
                    <p:embed/>
                  </p:oleObj>
                </mc:Choice>
                <mc:Fallback>
                  <p:oleObj name="Equation" r:id="rId8" imgW="952087" imgH="393529" progId="">
                    <p:embed/>
                    <p:pic>
                      <p:nvPicPr>
                        <p:cNvPr id="0" name="Picture 16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 y="3684"/>
                          <a:ext cx="1261" cy="52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58" name="Line 49"/>
            <p:cNvSpPr>
              <a:spLocks noChangeShapeType="1"/>
            </p:cNvSpPr>
            <p:nvPr/>
          </p:nvSpPr>
          <p:spPr bwMode="auto">
            <a:xfrm>
              <a:off x="938" y="3764"/>
              <a:ext cx="248" cy="16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59" name="Line 50"/>
            <p:cNvSpPr>
              <a:spLocks noChangeShapeType="1"/>
            </p:cNvSpPr>
            <p:nvPr/>
          </p:nvSpPr>
          <p:spPr bwMode="auto">
            <a:xfrm>
              <a:off x="933" y="4048"/>
              <a:ext cx="248" cy="16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64915" name="Text Box 51"/>
          <p:cNvSpPr txBox="1">
            <a:spLocks noChangeArrowheads="1"/>
          </p:cNvSpPr>
          <p:nvPr/>
        </p:nvSpPr>
        <p:spPr bwMode="auto">
          <a:xfrm>
            <a:off x="5903913" y="4662566"/>
            <a:ext cx="1997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a:solidFill>
                  <a:srgbClr val="FF0000"/>
                </a:solidFill>
              </a:rPr>
              <a:t>IMA = 2.44:1</a:t>
            </a:r>
          </a:p>
        </p:txBody>
      </p:sp>
      <p:sp>
        <p:nvSpPr>
          <p:cNvPr id="164917" name="Text Box 53"/>
          <p:cNvSpPr txBox="1">
            <a:spLocks noChangeArrowheads="1"/>
          </p:cNvSpPr>
          <p:nvPr/>
        </p:nvSpPr>
        <p:spPr bwMode="auto">
          <a:xfrm>
            <a:off x="1482725" y="6039035"/>
            <a:ext cx="61785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2800" dirty="0">
                <a:solidFill>
                  <a:srgbClr val="0000FF"/>
                </a:solidFill>
              </a:rPr>
              <a:t>Why is the IMA larger than the AMA?</a:t>
            </a:r>
          </a:p>
        </p:txBody>
      </p:sp>
      <p:graphicFrame>
        <p:nvGraphicFramePr>
          <p:cNvPr id="164918" name="Object 41"/>
          <p:cNvGraphicFramePr>
            <a:graphicFrameLocks noChangeAspect="1"/>
          </p:cNvGraphicFramePr>
          <p:nvPr/>
        </p:nvGraphicFramePr>
        <p:xfrm>
          <a:off x="2787910" y="5161670"/>
          <a:ext cx="1169987" cy="811212"/>
        </p:xfrm>
        <a:graphic>
          <a:graphicData uri="http://schemas.openxmlformats.org/presentationml/2006/ole">
            <mc:AlternateContent xmlns:mc="http://schemas.openxmlformats.org/markup-compatibility/2006">
              <mc:Choice xmlns:v="urn:schemas-microsoft-com:vml" Requires="v">
                <p:oleObj spid="_x0000_s4290" name="Equation" r:id="rId10" imgW="622030" imgH="431613" progId="">
                  <p:embed/>
                </p:oleObj>
              </mc:Choice>
              <mc:Fallback>
                <p:oleObj name="Equation" r:id="rId10" imgW="622030" imgH="431613" progId="">
                  <p:embed/>
                  <p:pic>
                    <p:nvPicPr>
                      <p:cNvPr id="0" name="Picture 16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87910" y="5161670"/>
                        <a:ext cx="1169987" cy="811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0" name="Group 29"/>
          <p:cNvGrpSpPr/>
          <p:nvPr/>
        </p:nvGrpSpPr>
        <p:grpSpPr>
          <a:xfrm>
            <a:off x="3597121" y="298061"/>
            <a:ext cx="5645182" cy="2651736"/>
            <a:chOff x="3331302" y="1648421"/>
            <a:chExt cx="5645182" cy="2651736"/>
          </a:xfrm>
        </p:grpSpPr>
        <p:pic>
          <p:nvPicPr>
            <p:cNvPr id="4140" name="Picture 13" descr="1stD"/>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799665" y="2547938"/>
              <a:ext cx="4416552" cy="1752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41" name="Line 14"/>
            <p:cNvSpPr>
              <a:spLocks noChangeShapeType="1"/>
            </p:cNvSpPr>
            <p:nvPr/>
          </p:nvSpPr>
          <p:spPr bwMode="auto">
            <a:xfrm flipV="1">
              <a:off x="4091714" y="1733106"/>
              <a:ext cx="0" cy="11826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42" name="Line 15"/>
            <p:cNvSpPr>
              <a:spLocks noChangeShapeType="1"/>
            </p:cNvSpPr>
            <p:nvPr/>
          </p:nvSpPr>
          <p:spPr bwMode="auto">
            <a:xfrm flipV="1">
              <a:off x="6789737" y="1733106"/>
              <a:ext cx="0" cy="20721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43" name="Line 16"/>
            <p:cNvSpPr>
              <a:spLocks noChangeShapeType="1"/>
            </p:cNvSpPr>
            <p:nvPr/>
          </p:nvSpPr>
          <p:spPr bwMode="auto">
            <a:xfrm>
              <a:off x="4092724" y="2052638"/>
              <a:ext cx="3856038"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44" name="Text Box 17"/>
            <p:cNvSpPr txBox="1">
              <a:spLocks noChangeArrowheads="1"/>
            </p:cNvSpPr>
            <p:nvPr/>
          </p:nvSpPr>
          <p:spPr bwMode="auto">
            <a:xfrm>
              <a:off x="5130800" y="1851174"/>
              <a:ext cx="1027113"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gn="ctr">
                <a:spcBef>
                  <a:spcPct val="50000"/>
                </a:spcBef>
              </a:pPr>
              <a:r>
                <a:rPr lang="en-US" sz="2000" dirty="0"/>
                <a:t>5.5 in.</a:t>
              </a:r>
            </a:p>
          </p:txBody>
        </p:sp>
        <p:sp>
          <p:nvSpPr>
            <p:cNvPr id="4145" name="Line 18"/>
            <p:cNvSpPr>
              <a:spLocks noChangeShapeType="1"/>
            </p:cNvSpPr>
            <p:nvPr/>
          </p:nvSpPr>
          <p:spPr bwMode="auto">
            <a:xfrm flipH="1" flipV="1">
              <a:off x="7943944" y="1733106"/>
              <a:ext cx="2917" cy="9300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46" name="Text Box 19"/>
            <p:cNvSpPr txBox="1">
              <a:spLocks noChangeArrowheads="1"/>
            </p:cNvSpPr>
            <p:nvPr/>
          </p:nvSpPr>
          <p:spPr bwMode="auto">
            <a:xfrm>
              <a:off x="6989252" y="1648421"/>
              <a:ext cx="751256" cy="70788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gn="ctr">
                <a:spcBef>
                  <a:spcPct val="50000"/>
                </a:spcBef>
              </a:pPr>
              <a:r>
                <a:rPr lang="en-US" sz="2000" dirty="0"/>
                <a:t>2.25 in.</a:t>
              </a:r>
            </a:p>
          </p:txBody>
        </p:sp>
        <p:sp>
          <p:nvSpPr>
            <p:cNvPr id="4147" name="Text Box 20"/>
            <p:cNvSpPr txBox="1">
              <a:spLocks noChangeArrowheads="1"/>
            </p:cNvSpPr>
            <p:nvPr/>
          </p:nvSpPr>
          <p:spPr bwMode="auto">
            <a:xfrm>
              <a:off x="3575777" y="2412404"/>
              <a:ext cx="1031875"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gn="ctr">
                <a:spcBef>
                  <a:spcPct val="50000"/>
                </a:spcBef>
              </a:pPr>
              <a:r>
                <a:rPr lang="en-US" sz="2000" dirty="0"/>
                <a:t>16 lb</a:t>
              </a:r>
            </a:p>
          </p:txBody>
        </p:sp>
        <p:sp>
          <p:nvSpPr>
            <p:cNvPr id="4149" name="Text Box 22"/>
            <p:cNvSpPr txBox="1">
              <a:spLocks noChangeArrowheads="1"/>
            </p:cNvSpPr>
            <p:nvPr/>
          </p:nvSpPr>
          <p:spPr bwMode="auto">
            <a:xfrm>
              <a:off x="3331302" y="3876030"/>
              <a:ext cx="15208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gn="ctr">
                <a:spcBef>
                  <a:spcPct val="50000"/>
                </a:spcBef>
              </a:pPr>
              <a:r>
                <a:rPr lang="en-US" sz="2000" dirty="0"/>
                <a:t>Effort</a:t>
              </a:r>
            </a:p>
          </p:txBody>
        </p:sp>
        <p:sp>
          <p:nvSpPr>
            <p:cNvPr id="4150" name="Text Box 23"/>
            <p:cNvSpPr txBox="1">
              <a:spLocks noChangeArrowheads="1"/>
            </p:cNvSpPr>
            <p:nvPr/>
          </p:nvSpPr>
          <p:spPr bwMode="auto">
            <a:xfrm>
              <a:off x="6914321" y="3876030"/>
              <a:ext cx="20621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gn="ctr">
                <a:spcBef>
                  <a:spcPct val="50000"/>
                </a:spcBef>
              </a:pPr>
              <a:r>
                <a:rPr lang="en-US" sz="2000" dirty="0"/>
                <a:t>Resistance</a:t>
              </a:r>
            </a:p>
          </p:txBody>
        </p:sp>
        <p:sp>
          <p:nvSpPr>
            <p:cNvPr id="4148" name="Text Box 21"/>
            <p:cNvSpPr txBox="1">
              <a:spLocks noChangeArrowheads="1"/>
            </p:cNvSpPr>
            <p:nvPr/>
          </p:nvSpPr>
          <p:spPr bwMode="auto">
            <a:xfrm>
              <a:off x="7538472" y="2185988"/>
              <a:ext cx="811029"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gn="ctr">
                <a:spcBef>
                  <a:spcPct val="50000"/>
                </a:spcBef>
              </a:pPr>
              <a:r>
                <a:rPr lang="en-US" sz="2000" dirty="0"/>
                <a:t>32 lb</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89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489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489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6491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491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49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90" grpId="0"/>
      <p:bldP spid="164894" grpId="0"/>
      <p:bldP spid="164896" grpId="0"/>
      <p:bldP spid="164915" grpId="0"/>
      <p:bldP spid="164917"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53" name="Rectangle 2"/>
          <p:cNvSpPr>
            <a:spLocks noGrp="1" noChangeArrowheads="1"/>
          </p:cNvSpPr>
          <p:nvPr>
            <p:ph type="title"/>
          </p:nvPr>
        </p:nvSpPr>
        <p:spPr>
          <a:xfrm>
            <a:off x="212660" y="106330"/>
            <a:ext cx="3079750" cy="781050"/>
          </a:xfrm>
        </p:spPr>
        <p:txBody>
          <a:bodyPr/>
          <a:lstStyle/>
          <a:p>
            <a:pPr eaLnBrk="1" hangingPunct="1"/>
            <a:r>
              <a:rPr lang="en-US" sz="3600" dirty="0" smtClean="0">
                <a:solidFill>
                  <a:srgbClr val="00386B"/>
                </a:solidFill>
              </a:rPr>
              <a:t>Efficiency</a:t>
            </a:r>
          </a:p>
        </p:txBody>
      </p:sp>
      <p:sp>
        <p:nvSpPr>
          <p:cNvPr id="5154" name="Rectangle 3"/>
          <p:cNvSpPr>
            <a:spLocks noGrp="1" noChangeArrowheads="1"/>
          </p:cNvSpPr>
          <p:nvPr>
            <p:ph type="body" sz="half" idx="1"/>
          </p:nvPr>
        </p:nvSpPr>
        <p:spPr>
          <a:xfrm>
            <a:off x="587673" y="925033"/>
            <a:ext cx="8069262" cy="1624491"/>
          </a:xfrm>
        </p:spPr>
        <p:txBody>
          <a:bodyPr/>
          <a:lstStyle/>
          <a:p>
            <a:pPr marL="0" indent="0" eaLnBrk="1" hangingPunct="1">
              <a:spcBef>
                <a:spcPct val="0"/>
              </a:spcBef>
              <a:buFontTx/>
              <a:buNone/>
            </a:pPr>
            <a:r>
              <a:rPr lang="en-US" sz="2600" dirty="0" smtClean="0"/>
              <a:t>In a machine, the ratio of useful energy output to the total energy input, or the percentage of the work input that is converted to work output</a:t>
            </a:r>
          </a:p>
        </p:txBody>
      </p:sp>
      <p:sp>
        <p:nvSpPr>
          <p:cNvPr id="5155" name="Text Box 6"/>
          <p:cNvSpPr txBox="1">
            <a:spLocks noChangeArrowheads="1"/>
          </p:cNvSpPr>
          <p:nvPr/>
        </p:nvSpPr>
        <p:spPr bwMode="auto">
          <a:xfrm>
            <a:off x="587673" y="2247900"/>
            <a:ext cx="6553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2800" dirty="0">
                <a:solidFill>
                  <a:srgbClr val="FF0000"/>
                </a:solidFill>
              </a:rPr>
              <a:t>The ratio of AMA to IMA</a:t>
            </a:r>
          </a:p>
        </p:txBody>
      </p:sp>
      <p:sp>
        <p:nvSpPr>
          <p:cNvPr id="182280" name="Text Box 8"/>
          <p:cNvSpPr txBox="1">
            <a:spLocks noChangeArrowheads="1"/>
          </p:cNvSpPr>
          <p:nvPr/>
        </p:nvSpPr>
        <p:spPr bwMode="auto">
          <a:xfrm>
            <a:off x="587673" y="3766211"/>
            <a:ext cx="7997825"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2600" dirty="0"/>
              <a:t>What is the efficiency of the lever on the previous slide? </a:t>
            </a:r>
            <a:r>
              <a:rPr lang="en-US" sz="2600" dirty="0">
                <a:hlinkClick r:id="rId4" action="ppaction://hlinksldjump"/>
              </a:rPr>
              <a:t>Click to return to previous slide</a:t>
            </a:r>
            <a:endParaRPr lang="en-US" sz="2600" dirty="0"/>
          </a:p>
        </p:txBody>
      </p:sp>
      <p:sp>
        <p:nvSpPr>
          <p:cNvPr id="182281" name="Text Box 9"/>
          <p:cNvSpPr txBox="1">
            <a:spLocks noChangeArrowheads="1"/>
          </p:cNvSpPr>
          <p:nvPr/>
        </p:nvSpPr>
        <p:spPr bwMode="auto">
          <a:xfrm>
            <a:off x="1729581" y="6038403"/>
            <a:ext cx="56848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gn="ctr">
              <a:spcBef>
                <a:spcPct val="50000"/>
              </a:spcBef>
            </a:pPr>
            <a:r>
              <a:rPr lang="en-US" sz="2800" dirty="0"/>
              <a:t>No machine is 100% efficient.</a:t>
            </a:r>
          </a:p>
        </p:txBody>
      </p:sp>
      <p:sp>
        <p:nvSpPr>
          <p:cNvPr id="182282" name="Rectangle 10"/>
          <p:cNvSpPr>
            <a:spLocks noChangeArrowheads="1"/>
          </p:cNvSpPr>
          <p:nvPr/>
        </p:nvSpPr>
        <p:spPr bwMode="auto">
          <a:xfrm>
            <a:off x="587673" y="4870003"/>
            <a:ext cx="16113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solidFill>
                  <a:srgbClr val="FF0000"/>
                </a:solidFill>
              </a:rPr>
              <a:t>AMA = 2:1</a:t>
            </a:r>
          </a:p>
        </p:txBody>
      </p:sp>
      <p:sp>
        <p:nvSpPr>
          <p:cNvPr id="182283" name="Text Box 11"/>
          <p:cNvSpPr txBox="1">
            <a:spLocks noChangeArrowheads="1"/>
          </p:cNvSpPr>
          <p:nvPr/>
        </p:nvSpPr>
        <p:spPr bwMode="auto">
          <a:xfrm>
            <a:off x="587673" y="5312916"/>
            <a:ext cx="1997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dirty="0">
                <a:solidFill>
                  <a:srgbClr val="FF0000"/>
                </a:solidFill>
              </a:rPr>
              <a:t>IMA = 2.44:1</a:t>
            </a:r>
          </a:p>
        </p:txBody>
      </p:sp>
      <p:graphicFrame>
        <p:nvGraphicFramePr>
          <p:cNvPr id="5139" name="Object 19"/>
          <p:cNvGraphicFramePr>
            <a:graphicFrameLocks noChangeAspect="1"/>
          </p:cNvGraphicFramePr>
          <p:nvPr/>
        </p:nvGraphicFramePr>
        <p:xfrm>
          <a:off x="2349212" y="2666860"/>
          <a:ext cx="3961532" cy="962071"/>
        </p:xfrm>
        <a:graphic>
          <a:graphicData uri="http://schemas.openxmlformats.org/presentationml/2006/ole">
            <mc:AlternateContent xmlns:mc="http://schemas.openxmlformats.org/markup-compatibility/2006">
              <mc:Choice xmlns:v="urn:schemas-microsoft-com:vml" Requires="v">
                <p:oleObj spid="_x0000_s5251" name="Equation" r:id="rId5" imgW="1777229" imgH="431613" progId="">
                  <p:embed/>
                </p:oleObj>
              </mc:Choice>
              <mc:Fallback>
                <p:oleObj name="Equation" r:id="rId5" imgW="1777229" imgH="431613" progId="">
                  <p:embed/>
                  <p:pic>
                    <p:nvPicPr>
                      <p:cNvPr id="0" name="Picture 1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49212" y="2666860"/>
                        <a:ext cx="3961532" cy="96207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51" name="Object 31"/>
          <p:cNvGraphicFramePr>
            <a:graphicFrameLocks noChangeAspect="1"/>
          </p:cNvGraphicFramePr>
          <p:nvPr/>
        </p:nvGraphicFramePr>
        <p:xfrm>
          <a:off x="2667002" y="4844905"/>
          <a:ext cx="4204812" cy="970122"/>
        </p:xfrm>
        <a:graphic>
          <a:graphicData uri="http://schemas.openxmlformats.org/presentationml/2006/ole">
            <mc:AlternateContent xmlns:mc="http://schemas.openxmlformats.org/markup-compatibility/2006">
              <mc:Choice xmlns:v="urn:schemas-microsoft-com:vml" Requires="v">
                <p:oleObj spid="_x0000_s5252" name="Equation" r:id="rId7" imgW="1727200" imgH="431800" progId="">
                  <p:embed/>
                </p:oleObj>
              </mc:Choice>
              <mc:Fallback>
                <p:oleObj name="Equation" r:id="rId7" imgW="1727200" imgH="431800" progId="">
                  <p:embed/>
                  <p:pic>
                    <p:nvPicPr>
                      <p:cNvPr id="0" name="Picture 1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67002" y="4844905"/>
                        <a:ext cx="4204812" cy="97012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52" name="Object 32"/>
          <p:cNvGraphicFramePr>
            <a:graphicFrameLocks noChangeAspect="1"/>
          </p:cNvGraphicFramePr>
          <p:nvPr/>
        </p:nvGraphicFramePr>
        <p:xfrm>
          <a:off x="6928775" y="5099386"/>
          <a:ext cx="1502089" cy="420766"/>
        </p:xfrm>
        <a:graphic>
          <a:graphicData uri="http://schemas.openxmlformats.org/presentationml/2006/ole">
            <mc:AlternateContent xmlns:mc="http://schemas.openxmlformats.org/markup-compatibility/2006">
              <mc:Choice xmlns:v="urn:schemas-microsoft-com:vml" Requires="v">
                <p:oleObj spid="_x0000_s5253" name="Equation" r:id="rId9" imgW="583693" imgH="177646" progId="">
                  <p:embed/>
                </p:oleObj>
              </mc:Choice>
              <mc:Fallback>
                <p:oleObj name="Equation" r:id="rId9" imgW="583693" imgH="177646" progId="">
                  <p:embed/>
                  <p:pic>
                    <p:nvPicPr>
                      <p:cNvPr id="0" name="Picture 1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28775" y="5099386"/>
                        <a:ext cx="1502089" cy="4207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228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228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228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15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15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22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80" grpId="0"/>
      <p:bldP spid="182281" grpId="0"/>
      <p:bldP spid="182282" grpId="0"/>
      <p:bldP spid="182283"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6022" name="Picture 32" descr="wHEELaXLE"/>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7005" y="341574"/>
            <a:ext cx="28575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17" name="Rectangle 2"/>
          <p:cNvSpPr>
            <a:spLocks noGrp="1" noChangeArrowheads="1"/>
          </p:cNvSpPr>
          <p:nvPr>
            <p:ph type="title"/>
          </p:nvPr>
        </p:nvSpPr>
        <p:spPr>
          <a:xfrm>
            <a:off x="212660" y="212660"/>
            <a:ext cx="8229600" cy="777240"/>
          </a:xfrm>
        </p:spPr>
        <p:txBody>
          <a:bodyPr/>
          <a:lstStyle/>
          <a:p>
            <a:pPr eaLnBrk="1" hangingPunct="1"/>
            <a:r>
              <a:rPr lang="en-US" sz="3600" dirty="0" smtClean="0">
                <a:solidFill>
                  <a:srgbClr val="00386B"/>
                </a:solidFill>
              </a:rPr>
              <a:t>Wheel and Axle</a:t>
            </a:r>
          </a:p>
        </p:txBody>
      </p:sp>
      <p:sp>
        <p:nvSpPr>
          <p:cNvPr id="86018" name="Rectangle 3"/>
          <p:cNvSpPr>
            <a:spLocks noGrp="1" noChangeArrowheads="1"/>
          </p:cNvSpPr>
          <p:nvPr>
            <p:ph type="body" sz="half" idx="1"/>
          </p:nvPr>
        </p:nvSpPr>
        <p:spPr>
          <a:xfrm>
            <a:off x="588516" y="1084520"/>
            <a:ext cx="8039100" cy="2604829"/>
          </a:xfrm>
        </p:spPr>
        <p:txBody>
          <a:bodyPr/>
          <a:lstStyle/>
          <a:p>
            <a:pPr marL="0" indent="0" eaLnBrk="1" hangingPunct="1">
              <a:lnSpc>
                <a:spcPct val="90000"/>
              </a:lnSpc>
              <a:spcBef>
                <a:spcPct val="50000"/>
              </a:spcBef>
              <a:buFontTx/>
              <a:buNone/>
            </a:pPr>
            <a:r>
              <a:rPr lang="en-US" sz="2200" dirty="0" smtClean="0"/>
              <a:t>A wheel is a lever arm fixed to a shaft, </a:t>
            </a:r>
            <a:br>
              <a:rPr lang="en-US" sz="2200" dirty="0" smtClean="0"/>
            </a:br>
            <a:r>
              <a:rPr lang="en-US" sz="2200" dirty="0" smtClean="0"/>
              <a:t>called an axle. </a:t>
            </a:r>
          </a:p>
          <a:p>
            <a:pPr marL="0" indent="0" eaLnBrk="1" hangingPunct="1">
              <a:lnSpc>
                <a:spcPct val="90000"/>
              </a:lnSpc>
              <a:spcBef>
                <a:spcPct val="50000"/>
              </a:spcBef>
              <a:buFontTx/>
              <a:buNone/>
            </a:pPr>
            <a:r>
              <a:rPr lang="en-US" sz="2200" dirty="0" smtClean="0"/>
              <a:t>The wheel and axle move together as a simple lever to lift or move an item by rolling.</a:t>
            </a:r>
          </a:p>
          <a:p>
            <a:pPr marL="0" indent="0" eaLnBrk="1" hangingPunct="1">
              <a:lnSpc>
                <a:spcPct val="90000"/>
              </a:lnSpc>
              <a:spcBef>
                <a:spcPct val="50000"/>
              </a:spcBef>
              <a:buFontTx/>
              <a:buNone/>
            </a:pPr>
            <a:r>
              <a:rPr lang="en-US" sz="2200" dirty="0" smtClean="0"/>
              <a:t>It is important to know which is applying the effort and resistance force – wheel or axle. </a:t>
            </a:r>
          </a:p>
        </p:txBody>
      </p:sp>
      <p:grpSp>
        <p:nvGrpSpPr>
          <p:cNvPr id="86019" name="Group 27"/>
          <p:cNvGrpSpPr>
            <a:grpSpLocks/>
          </p:cNvGrpSpPr>
          <p:nvPr/>
        </p:nvGrpSpPr>
        <p:grpSpPr bwMode="auto">
          <a:xfrm>
            <a:off x="5201493" y="3512891"/>
            <a:ext cx="3000375" cy="2852738"/>
            <a:chOff x="3138" y="2169"/>
            <a:chExt cx="1890" cy="1797"/>
          </a:xfrm>
        </p:grpSpPr>
        <p:grpSp>
          <p:nvGrpSpPr>
            <p:cNvPr id="86026" name="Group 21"/>
            <p:cNvGrpSpPr>
              <a:grpSpLocks/>
            </p:cNvGrpSpPr>
            <p:nvPr/>
          </p:nvGrpSpPr>
          <p:grpSpPr bwMode="auto">
            <a:xfrm>
              <a:off x="3138" y="2169"/>
              <a:ext cx="1890" cy="1797"/>
              <a:chOff x="3138" y="2169"/>
              <a:chExt cx="1890" cy="1797"/>
            </a:xfrm>
          </p:grpSpPr>
          <p:pic>
            <p:nvPicPr>
              <p:cNvPr id="86028" name="Picture 20" descr="whee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8" y="2169"/>
                <a:ext cx="1890" cy="1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9" name="AutoShape 11"/>
              <p:cNvSpPr>
                <a:spLocks noChangeArrowheads="1"/>
              </p:cNvSpPr>
              <p:nvPr/>
            </p:nvSpPr>
            <p:spPr bwMode="auto">
              <a:xfrm>
                <a:off x="3930" y="3057"/>
                <a:ext cx="255" cy="228"/>
              </a:xfrm>
              <a:prstGeom prst="triangle">
                <a:avLst>
                  <a:gd name="adj" fmla="val 50000"/>
                </a:avLst>
              </a:prstGeom>
              <a:solidFill>
                <a:srgbClr val="FFFF00"/>
              </a:solidFill>
              <a:ln w="9525">
                <a:solidFill>
                  <a:schemeClr val="tx1"/>
                </a:solidFill>
                <a:miter lim="800000"/>
                <a:headEnd/>
                <a:tailEnd/>
              </a:ln>
            </p:spPr>
            <p:txBody>
              <a:bodyPr wrap="none" anchor="ctr"/>
              <a:lstStyle/>
              <a:p>
                <a:endParaRPr lang="en-US"/>
              </a:p>
            </p:txBody>
          </p:sp>
          <p:sp>
            <p:nvSpPr>
              <p:cNvPr id="86030" name="Line 12"/>
              <p:cNvSpPr>
                <a:spLocks noChangeShapeType="1"/>
              </p:cNvSpPr>
              <p:nvPr/>
            </p:nvSpPr>
            <p:spPr bwMode="auto">
              <a:xfrm flipV="1">
                <a:off x="4051" y="3064"/>
                <a:ext cx="958" cy="7"/>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6031" name="Line 13"/>
              <p:cNvSpPr>
                <a:spLocks noChangeShapeType="1"/>
              </p:cNvSpPr>
              <p:nvPr/>
            </p:nvSpPr>
            <p:spPr bwMode="auto">
              <a:xfrm flipV="1">
                <a:off x="4242" y="2704"/>
                <a:ext cx="0" cy="348"/>
              </a:xfrm>
              <a:prstGeom prst="line">
                <a:avLst/>
              </a:prstGeom>
              <a:noFill/>
              <a:ln w="63500">
                <a:solidFill>
                  <a:srgbClr val="FF00FF"/>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sp>
          <p:nvSpPr>
            <p:cNvPr id="86027" name="Line 14"/>
            <p:cNvSpPr>
              <a:spLocks noChangeShapeType="1"/>
            </p:cNvSpPr>
            <p:nvPr/>
          </p:nvSpPr>
          <p:spPr bwMode="auto">
            <a:xfrm flipV="1">
              <a:off x="4907" y="3087"/>
              <a:ext cx="0" cy="348"/>
            </a:xfrm>
            <a:prstGeom prst="line">
              <a:avLst/>
            </a:prstGeom>
            <a:noFill/>
            <a:ln w="63500">
              <a:solidFill>
                <a:srgbClr val="3366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84342" name="Text Box 22"/>
          <p:cNvSpPr txBox="1">
            <a:spLocks noChangeArrowheads="1"/>
          </p:cNvSpPr>
          <p:nvPr/>
        </p:nvSpPr>
        <p:spPr bwMode="auto">
          <a:xfrm>
            <a:off x="1055758" y="3859803"/>
            <a:ext cx="378209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2200" dirty="0">
                <a:solidFill>
                  <a:srgbClr val="FF0000"/>
                </a:solidFill>
              </a:rPr>
              <a:t>Can you think of an example of a wheel driving an axle?</a:t>
            </a:r>
          </a:p>
        </p:txBody>
      </p:sp>
      <p:grpSp>
        <p:nvGrpSpPr>
          <p:cNvPr id="4" name="Group 26"/>
          <p:cNvGrpSpPr>
            <a:grpSpLocks/>
          </p:cNvGrpSpPr>
          <p:nvPr/>
        </p:nvGrpSpPr>
        <p:grpSpPr bwMode="auto">
          <a:xfrm>
            <a:off x="1162088" y="4737509"/>
            <a:ext cx="3486150" cy="1263650"/>
            <a:chOff x="297" y="3500"/>
            <a:chExt cx="2196" cy="796"/>
          </a:xfrm>
        </p:grpSpPr>
        <p:pic>
          <p:nvPicPr>
            <p:cNvPr id="86023" name="Picture 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7" y="3512"/>
              <a:ext cx="891"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4" name="Picture 24" descr="IMG_001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31" y="3504"/>
              <a:ext cx="605" cy="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5" name="Picture 25" descr="IMG_001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79" y="3500"/>
              <a:ext cx="614" cy="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4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2"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77" name="Rectangle 2"/>
          <p:cNvSpPr>
            <a:spLocks noGrp="1" noChangeArrowheads="1"/>
          </p:cNvSpPr>
          <p:nvPr>
            <p:ph type="title" idx="4294967295"/>
          </p:nvPr>
        </p:nvSpPr>
        <p:spPr>
          <a:xfrm>
            <a:off x="212660" y="106330"/>
            <a:ext cx="8229600" cy="777240"/>
          </a:xfrm>
        </p:spPr>
        <p:txBody>
          <a:bodyPr/>
          <a:lstStyle/>
          <a:p>
            <a:pPr eaLnBrk="1" hangingPunct="1"/>
            <a:r>
              <a:rPr lang="en-US" sz="3600" dirty="0" smtClean="0">
                <a:solidFill>
                  <a:srgbClr val="00386B"/>
                </a:solidFill>
              </a:rPr>
              <a:t>Wheel and Axle IMA</a:t>
            </a:r>
          </a:p>
        </p:txBody>
      </p:sp>
      <p:graphicFrame>
        <p:nvGraphicFramePr>
          <p:cNvPr id="6176" name="Object 32"/>
          <p:cNvGraphicFramePr>
            <a:graphicFrameLocks noChangeAspect="1"/>
          </p:cNvGraphicFramePr>
          <p:nvPr/>
        </p:nvGraphicFramePr>
        <p:xfrm>
          <a:off x="1048683" y="832340"/>
          <a:ext cx="1497175" cy="1045613"/>
        </p:xfrm>
        <a:graphic>
          <a:graphicData uri="http://schemas.openxmlformats.org/presentationml/2006/ole">
            <mc:AlternateContent xmlns:mc="http://schemas.openxmlformats.org/markup-compatibility/2006">
              <mc:Choice xmlns:v="urn:schemas-microsoft-com:vml" Requires="v">
                <p:oleObj spid="_x0000_s6237" name="Equation" r:id="rId4" imgW="672808" imgH="469696" progId="">
                  <p:embed/>
                </p:oleObj>
              </mc:Choice>
              <mc:Fallback>
                <p:oleObj name="Equation" r:id="rId4" imgW="672808" imgH="469696" progId="">
                  <p:embed/>
                  <p:pic>
                    <p:nvPicPr>
                      <p:cNvPr id="0" name="Picture 8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8683" y="832340"/>
                        <a:ext cx="1497175" cy="1045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0474" name="Text Box 10"/>
          <p:cNvSpPr txBox="1">
            <a:spLocks noChangeArrowheads="1"/>
          </p:cNvSpPr>
          <p:nvPr/>
        </p:nvSpPr>
        <p:spPr bwMode="auto">
          <a:xfrm>
            <a:off x="1764663" y="3377238"/>
            <a:ext cx="620236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2200" dirty="0"/>
              <a:t>D</a:t>
            </a:r>
            <a:r>
              <a:rPr lang="en-US" sz="2200" baseline="-25000" dirty="0"/>
              <a:t>E</a:t>
            </a:r>
            <a:r>
              <a:rPr lang="en-US" sz="2200" dirty="0"/>
              <a:t> = </a:t>
            </a:r>
            <a:r>
              <a:rPr lang="el-GR" sz="2200" dirty="0">
                <a:latin typeface="GreekC_IV50" pitchFamily="2" charset="0"/>
              </a:rPr>
              <a:t>π</a:t>
            </a:r>
            <a:r>
              <a:rPr lang="en-US" sz="2200" dirty="0"/>
              <a:t> [Diameter of effort (wheel or axle)] </a:t>
            </a:r>
          </a:p>
        </p:txBody>
      </p:sp>
      <p:sp>
        <p:nvSpPr>
          <p:cNvPr id="6179" name="Text Box 11"/>
          <p:cNvSpPr txBox="1">
            <a:spLocks noChangeArrowheads="1"/>
          </p:cNvSpPr>
          <p:nvPr/>
        </p:nvSpPr>
        <p:spPr bwMode="auto">
          <a:xfrm>
            <a:off x="542259" y="1931663"/>
            <a:ext cx="461453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2200" dirty="0">
                <a:solidFill>
                  <a:srgbClr val="FF0000"/>
                </a:solidFill>
              </a:rPr>
              <a:t>Both </a:t>
            </a:r>
            <a:r>
              <a:rPr lang="en-US" sz="2200" b="1" dirty="0">
                <a:solidFill>
                  <a:srgbClr val="FF0000"/>
                </a:solidFill>
              </a:rPr>
              <a:t>effort</a:t>
            </a:r>
            <a:r>
              <a:rPr lang="en-US" sz="2200" dirty="0">
                <a:solidFill>
                  <a:srgbClr val="FF0000"/>
                </a:solidFill>
              </a:rPr>
              <a:t> and </a:t>
            </a:r>
            <a:r>
              <a:rPr lang="en-US" sz="2200" b="1" dirty="0">
                <a:solidFill>
                  <a:srgbClr val="FF0000"/>
                </a:solidFill>
              </a:rPr>
              <a:t>resistance</a:t>
            </a:r>
            <a:r>
              <a:rPr lang="en-US" sz="2200" dirty="0">
                <a:solidFill>
                  <a:srgbClr val="FF0000"/>
                </a:solidFill>
              </a:rPr>
              <a:t> forces will travel in a circle if unopposed.</a:t>
            </a:r>
          </a:p>
        </p:txBody>
      </p:sp>
      <p:sp>
        <p:nvSpPr>
          <p:cNvPr id="6180" name="Text Box 12"/>
          <p:cNvSpPr txBox="1">
            <a:spLocks noChangeArrowheads="1"/>
          </p:cNvSpPr>
          <p:nvPr/>
        </p:nvSpPr>
        <p:spPr bwMode="auto">
          <a:xfrm>
            <a:off x="1969540" y="2908573"/>
            <a:ext cx="369488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gn="ctr">
              <a:spcBef>
                <a:spcPct val="50000"/>
              </a:spcBef>
            </a:pPr>
            <a:r>
              <a:rPr lang="en-US" sz="2200" dirty="0"/>
              <a:t>Circumference = </a:t>
            </a:r>
            <a:r>
              <a:rPr lang="en-US" sz="2200" dirty="0" smtClean="0"/>
              <a:t>2</a:t>
            </a:r>
            <a:r>
              <a:rPr lang="el-GR" sz="2200" dirty="0">
                <a:latin typeface="GreekC_IV50" pitchFamily="2" charset="0"/>
              </a:rPr>
              <a:t> π </a:t>
            </a:r>
            <a:r>
              <a:rPr lang="en-US" sz="2200" dirty="0" smtClean="0">
                <a:cs typeface="Arial" charset="0"/>
              </a:rPr>
              <a:t>r </a:t>
            </a:r>
            <a:r>
              <a:rPr lang="en-US" sz="2200" b="1" dirty="0">
                <a:cs typeface="Arial" charset="0"/>
              </a:rPr>
              <a:t>or</a:t>
            </a:r>
            <a:r>
              <a:rPr lang="en-US" sz="2200" dirty="0">
                <a:cs typeface="Arial" charset="0"/>
              </a:rPr>
              <a:t> </a:t>
            </a:r>
            <a:r>
              <a:rPr lang="el-GR" sz="2200" dirty="0">
                <a:latin typeface="GreekC_IV50" pitchFamily="2" charset="0"/>
              </a:rPr>
              <a:t>π</a:t>
            </a:r>
            <a:r>
              <a:rPr lang="en-US" sz="2200" dirty="0"/>
              <a:t>d</a:t>
            </a:r>
            <a:r>
              <a:rPr lang="en-US" sz="2200" dirty="0">
                <a:cs typeface="Arial" charset="0"/>
              </a:rPr>
              <a:t> </a:t>
            </a:r>
            <a:endParaRPr lang="el-GR" sz="2200" dirty="0">
              <a:cs typeface="Arial" charset="0"/>
            </a:endParaRPr>
          </a:p>
        </p:txBody>
      </p:sp>
      <p:sp>
        <p:nvSpPr>
          <p:cNvPr id="190477" name="Rectangle 13"/>
          <p:cNvSpPr>
            <a:spLocks noChangeArrowheads="1"/>
          </p:cNvSpPr>
          <p:nvPr/>
        </p:nvSpPr>
        <p:spPr bwMode="auto">
          <a:xfrm>
            <a:off x="1764663" y="3845550"/>
            <a:ext cx="574708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2200" dirty="0"/>
              <a:t>D</a:t>
            </a:r>
            <a:r>
              <a:rPr lang="en-US" sz="2200" baseline="-25000" dirty="0"/>
              <a:t>R</a:t>
            </a:r>
            <a:r>
              <a:rPr lang="en-US" sz="2200" dirty="0"/>
              <a:t> = </a:t>
            </a:r>
            <a:r>
              <a:rPr lang="el-GR" sz="2200" dirty="0">
                <a:latin typeface="GreekC_IV50" pitchFamily="2" charset="0"/>
              </a:rPr>
              <a:t>π</a:t>
            </a:r>
            <a:r>
              <a:rPr lang="en-US" sz="2200" dirty="0"/>
              <a:t> [Diameter resistance (wheel or axle)] </a:t>
            </a:r>
          </a:p>
        </p:txBody>
      </p:sp>
      <p:grpSp>
        <p:nvGrpSpPr>
          <p:cNvPr id="31" name="Group 30"/>
          <p:cNvGrpSpPr/>
          <p:nvPr/>
        </p:nvGrpSpPr>
        <p:grpSpPr>
          <a:xfrm>
            <a:off x="1765300" y="4271066"/>
            <a:ext cx="4477126" cy="895075"/>
            <a:chOff x="316550" y="4508566"/>
            <a:chExt cx="4477126" cy="895075"/>
          </a:xfrm>
        </p:grpSpPr>
        <p:sp>
          <p:nvSpPr>
            <p:cNvPr id="6199" name="Text Box 14"/>
            <p:cNvSpPr txBox="1">
              <a:spLocks noChangeArrowheads="1"/>
            </p:cNvSpPr>
            <p:nvPr/>
          </p:nvSpPr>
          <p:spPr bwMode="auto">
            <a:xfrm>
              <a:off x="1140838" y="4562541"/>
              <a:ext cx="3652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dirty="0">
                  <a:latin typeface="Times New Roman" pitchFamily="18" charset="0"/>
                </a:rPr>
                <a:t>______________________</a:t>
              </a:r>
            </a:p>
          </p:txBody>
        </p:sp>
        <p:sp>
          <p:nvSpPr>
            <p:cNvPr id="6201" name="Text Box 15"/>
            <p:cNvSpPr txBox="1">
              <a:spLocks noChangeArrowheads="1"/>
            </p:cNvSpPr>
            <p:nvPr/>
          </p:nvSpPr>
          <p:spPr bwMode="auto">
            <a:xfrm>
              <a:off x="316550" y="4751391"/>
              <a:ext cx="91448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r>
                <a:rPr lang="en-US" sz="2200" dirty="0" smtClean="0"/>
                <a:t>IMA =</a:t>
              </a:r>
              <a:endParaRPr lang="en-US" sz="2200" dirty="0">
                <a:latin typeface="Times New Roman" pitchFamily="18" charset="0"/>
              </a:endParaRPr>
            </a:p>
          </p:txBody>
        </p:sp>
        <p:sp>
          <p:nvSpPr>
            <p:cNvPr id="6202" name="Rectangle 16"/>
            <p:cNvSpPr>
              <a:spLocks noChangeArrowheads="1"/>
            </p:cNvSpPr>
            <p:nvPr/>
          </p:nvSpPr>
          <p:spPr bwMode="auto">
            <a:xfrm>
              <a:off x="1358964" y="4508566"/>
              <a:ext cx="249113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l-GR" sz="2200" dirty="0">
                  <a:latin typeface="GreekC_IV50" pitchFamily="2" charset="0"/>
                </a:rPr>
                <a:t>π</a:t>
              </a:r>
              <a:r>
                <a:rPr lang="en-US" sz="2200" dirty="0"/>
                <a:t> </a:t>
              </a:r>
              <a:r>
                <a:rPr lang="en-US" sz="2200" dirty="0" smtClean="0"/>
                <a:t> (</a:t>
              </a:r>
              <a:r>
                <a:rPr lang="en-US" sz="2200" dirty="0"/>
                <a:t>effort diameter)</a:t>
              </a:r>
            </a:p>
          </p:txBody>
        </p:sp>
        <p:sp>
          <p:nvSpPr>
            <p:cNvPr id="6203" name="Rectangle 17"/>
            <p:cNvSpPr>
              <a:spLocks noChangeArrowheads="1"/>
            </p:cNvSpPr>
            <p:nvPr/>
          </p:nvSpPr>
          <p:spPr bwMode="auto">
            <a:xfrm>
              <a:off x="1358964" y="4972754"/>
              <a:ext cx="313900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l-GR" sz="2200" dirty="0">
                  <a:latin typeface="GreekC_IV50" pitchFamily="2" charset="0"/>
                </a:rPr>
                <a:t>π</a:t>
              </a:r>
              <a:r>
                <a:rPr lang="en-US" sz="2200" dirty="0"/>
                <a:t> </a:t>
              </a:r>
              <a:r>
                <a:rPr lang="en-US" sz="2200" dirty="0" smtClean="0"/>
                <a:t> (</a:t>
              </a:r>
              <a:r>
                <a:rPr lang="en-US" sz="2200" dirty="0"/>
                <a:t>resistance diameter)</a:t>
              </a:r>
            </a:p>
          </p:txBody>
        </p:sp>
        <p:grpSp>
          <p:nvGrpSpPr>
            <p:cNvPr id="30" name="Group 29"/>
            <p:cNvGrpSpPr/>
            <p:nvPr/>
          </p:nvGrpSpPr>
          <p:grpSpPr>
            <a:xfrm>
              <a:off x="1273425" y="4565775"/>
              <a:ext cx="411163" cy="817438"/>
              <a:chOff x="1273425" y="4565775"/>
              <a:chExt cx="411163" cy="817438"/>
            </a:xfrm>
          </p:grpSpPr>
          <p:sp>
            <p:nvSpPr>
              <p:cNvPr id="6197" name="Line 18"/>
              <p:cNvSpPr>
                <a:spLocks noChangeShapeType="1"/>
              </p:cNvSpPr>
              <p:nvPr/>
            </p:nvSpPr>
            <p:spPr bwMode="auto">
              <a:xfrm>
                <a:off x="1273425" y="4565775"/>
                <a:ext cx="395288" cy="3492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98" name="Line 19"/>
              <p:cNvSpPr>
                <a:spLocks noChangeShapeType="1"/>
              </p:cNvSpPr>
              <p:nvPr/>
            </p:nvSpPr>
            <p:spPr bwMode="auto">
              <a:xfrm>
                <a:off x="1289300" y="5033963"/>
                <a:ext cx="395288" cy="3492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190493" name="Text Box 29"/>
          <p:cNvSpPr txBox="1">
            <a:spLocks noChangeArrowheads="1"/>
          </p:cNvSpPr>
          <p:nvPr/>
        </p:nvSpPr>
        <p:spPr bwMode="auto">
          <a:xfrm>
            <a:off x="0" y="5253725"/>
            <a:ext cx="91440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gn="ctr">
              <a:spcBef>
                <a:spcPct val="50000"/>
              </a:spcBef>
            </a:pPr>
            <a:r>
              <a:rPr lang="en-US" sz="2200" dirty="0">
                <a:solidFill>
                  <a:srgbClr val="FF0000"/>
                </a:solidFill>
              </a:rPr>
              <a:t>What is the IMA of the wheel </a:t>
            </a:r>
            <a:r>
              <a:rPr lang="en-US" sz="2200" dirty="0" smtClean="0">
                <a:solidFill>
                  <a:srgbClr val="FF0000"/>
                </a:solidFill>
              </a:rPr>
              <a:t>if </a:t>
            </a:r>
            <a:r>
              <a:rPr lang="en-US" sz="2200" dirty="0">
                <a:solidFill>
                  <a:srgbClr val="FF0000"/>
                </a:solidFill>
              </a:rPr>
              <a:t>the </a:t>
            </a:r>
            <a:r>
              <a:rPr lang="en-US" sz="2200" b="1" dirty="0">
                <a:solidFill>
                  <a:srgbClr val="FF0000"/>
                </a:solidFill>
              </a:rPr>
              <a:t>axle</a:t>
            </a:r>
            <a:r>
              <a:rPr lang="en-US" sz="2200" dirty="0">
                <a:solidFill>
                  <a:srgbClr val="FF0000"/>
                </a:solidFill>
              </a:rPr>
              <a:t> is driving the </a:t>
            </a:r>
            <a:r>
              <a:rPr lang="en-US" sz="2200" b="1" dirty="0">
                <a:solidFill>
                  <a:srgbClr val="FF0000"/>
                </a:solidFill>
              </a:rPr>
              <a:t>wheel</a:t>
            </a:r>
            <a:r>
              <a:rPr lang="en-US" sz="2200" dirty="0">
                <a:solidFill>
                  <a:srgbClr val="FF0000"/>
                </a:solidFill>
              </a:rPr>
              <a:t>?</a:t>
            </a:r>
          </a:p>
        </p:txBody>
      </p:sp>
      <p:sp>
        <p:nvSpPr>
          <p:cNvPr id="190498" name="Rectangle 34"/>
          <p:cNvSpPr>
            <a:spLocks noChangeArrowheads="1"/>
          </p:cNvSpPr>
          <p:nvPr/>
        </p:nvSpPr>
        <p:spPr bwMode="auto">
          <a:xfrm>
            <a:off x="688341" y="5923392"/>
            <a:ext cx="7767318" cy="430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en-US" sz="2200" dirty="0">
                <a:solidFill>
                  <a:srgbClr val="FF0000"/>
                </a:solidFill>
              </a:rPr>
              <a:t>What is the IMA of the wheel </a:t>
            </a:r>
            <a:r>
              <a:rPr lang="en-US" sz="2200" dirty="0" smtClean="0">
                <a:solidFill>
                  <a:srgbClr val="FF0000"/>
                </a:solidFill>
              </a:rPr>
              <a:t>if </a:t>
            </a:r>
            <a:r>
              <a:rPr lang="en-US" sz="2200" dirty="0">
                <a:solidFill>
                  <a:srgbClr val="FF0000"/>
                </a:solidFill>
              </a:rPr>
              <a:t>the </a:t>
            </a:r>
            <a:r>
              <a:rPr lang="en-US" sz="2200" b="1" dirty="0">
                <a:solidFill>
                  <a:srgbClr val="FF0000"/>
                </a:solidFill>
              </a:rPr>
              <a:t>wheel</a:t>
            </a:r>
            <a:r>
              <a:rPr lang="en-US" sz="2200" dirty="0">
                <a:solidFill>
                  <a:srgbClr val="FF0000"/>
                </a:solidFill>
              </a:rPr>
              <a:t> is driving the </a:t>
            </a:r>
            <a:r>
              <a:rPr lang="en-US" sz="2200" b="1" dirty="0">
                <a:solidFill>
                  <a:srgbClr val="FF0000"/>
                </a:solidFill>
              </a:rPr>
              <a:t>axle</a:t>
            </a:r>
            <a:r>
              <a:rPr lang="en-US" sz="2200" dirty="0">
                <a:solidFill>
                  <a:srgbClr val="FF0000"/>
                </a:solidFill>
              </a:rPr>
              <a:t>?</a:t>
            </a:r>
          </a:p>
        </p:txBody>
      </p:sp>
      <p:sp>
        <p:nvSpPr>
          <p:cNvPr id="190501" name="Text Box 37"/>
          <p:cNvSpPr txBox="1">
            <a:spLocks noChangeArrowheads="1"/>
          </p:cNvSpPr>
          <p:nvPr/>
        </p:nvSpPr>
        <p:spPr bwMode="auto">
          <a:xfrm>
            <a:off x="2433638" y="5553009"/>
            <a:ext cx="427672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gn="ctr">
              <a:spcBef>
                <a:spcPct val="50000"/>
              </a:spcBef>
            </a:pPr>
            <a:r>
              <a:rPr lang="en-US" sz="2200" dirty="0">
                <a:solidFill>
                  <a:srgbClr val="0000FF"/>
                </a:solidFill>
              </a:rPr>
              <a:t>6 in. / 20 in. = .3 = .3:1 = 3:10</a:t>
            </a:r>
          </a:p>
        </p:txBody>
      </p:sp>
      <p:sp>
        <p:nvSpPr>
          <p:cNvPr id="190502" name="Text Box 38"/>
          <p:cNvSpPr txBox="1">
            <a:spLocks noChangeArrowheads="1"/>
          </p:cNvSpPr>
          <p:nvPr/>
        </p:nvSpPr>
        <p:spPr bwMode="auto">
          <a:xfrm>
            <a:off x="2414588" y="6222675"/>
            <a:ext cx="431482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gn="ctr">
              <a:spcBef>
                <a:spcPct val="50000"/>
              </a:spcBef>
            </a:pPr>
            <a:r>
              <a:rPr lang="en-US" sz="2200" dirty="0">
                <a:solidFill>
                  <a:srgbClr val="0000FF"/>
                </a:solidFill>
              </a:rPr>
              <a:t>20 in. / 6 in. = 3.33 = 3.33:1</a:t>
            </a:r>
          </a:p>
        </p:txBody>
      </p:sp>
      <p:grpSp>
        <p:nvGrpSpPr>
          <p:cNvPr id="32" name="Group 31"/>
          <p:cNvGrpSpPr/>
          <p:nvPr/>
        </p:nvGrpSpPr>
        <p:grpSpPr>
          <a:xfrm>
            <a:off x="5568696" y="83125"/>
            <a:ext cx="3460032" cy="3171948"/>
            <a:chOff x="5568696" y="83125"/>
            <a:chExt cx="3460032" cy="3171948"/>
          </a:xfrm>
        </p:grpSpPr>
        <p:pic>
          <p:nvPicPr>
            <p:cNvPr id="6188" name="Picture 23" descr="whee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68696" y="402336"/>
              <a:ext cx="3000375" cy="285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89" name="AutoShape 24"/>
            <p:cNvSpPr>
              <a:spLocks noChangeArrowheads="1"/>
            </p:cNvSpPr>
            <p:nvPr/>
          </p:nvSpPr>
          <p:spPr bwMode="auto">
            <a:xfrm>
              <a:off x="6996303" y="1766888"/>
              <a:ext cx="404813" cy="361950"/>
            </a:xfrm>
            <a:prstGeom prst="triangle">
              <a:avLst>
                <a:gd name="adj" fmla="val 50000"/>
              </a:avLst>
            </a:prstGeom>
            <a:solidFill>
              <a:srgbClr val="FFFF00"/>
            </a:solidFill>
            <a:ln w="9525">
              <a:solidFill>
                <a:schemeClr val="tx1"/>
              </a:solidFill>
              <a:miter lim="800000"/>
              <a:headEnd/>
              <a:tailEnd/>
            </a:ln>
          </p:spPr>
          <p:txBody>
            <a:bodyPr wrap="none" anchor="ctr"/>
            <a:lstStyle/>
            <a:p>
              <a:endParaRPr lang="en-US"/>
            </a:p>
          </p:txBody>
        </p:sp>
        <p:sp>
          <p:nvSpPr>
            <p:cNvPr id="6190" name="Line 25"/>
            <p:cNvSpPr>
              <a:spLocks noChangeShapeType="1"/>
            </p:cNvSpPr>
            <p:nvPr/>
          </p:nvSpPr>
          <p:spPr bwMode="auto">
            <a:xfrm flipV="1">
              <a:off x="7188391" y="1778000"/>
              <a:ext cx="1520825" cy="11113"/>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91" name="Line 26"/>
            <p:cNvSpPr>
              <a:spLocks noChangeShapeType="1"/>
            </p:cNvSpPr>
            <p:nvPr/>
          </p:nvSpPr>
          <p:spPr bwMode="auto">
            <a:xfrm flipV="1">
              <a:off x="7491603" y="1206500"/>
              <a:ext cx="0" cy="552450"/>
            </a:xfrm>
            <a:prstGeom prst="line">
              <a:avLst/>
            </a:prstGeom>
            <a:noFill/>
            <a:ln w="63500">
              <a:solidFill>
                <a:srgbClr val="FF00FF"/>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6192" name="Line 39"/>
            <p:cNvSpPr>
              <a:spLocks noChangeShapeType="1"/>
            </p:cNvSpPr>
            <p:nvPr/>
          </p:nvSpPr>
          <p:spPr bwMode="auto">
            <a:xfrm flipV="1">
              <a:off x="8566341" y="1766888"/>
              <a:ext cx="0" cy="552450"/>
            </a:xfrm>
            <a:prstGeom prst="line">
              <a:avLst/>
            </a:prstGeom>
            <a:noFill/>
            <a:ln w="63500">
              <a:solidFill>
                <a:srgbClr val="3366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93" name="Line 30"/>
            <p:cNvSpPr>
              <a:spLocks noChangeShapeType="1"/>
            </p:cNvSpPr>
            <p:nvPr/>
          </p:nvSpPr>
          <p:spPr bwMode="auto">
            <a:xfrm flipV="1">
              <a:off x="8077578" y="476250"/>
              <a:ext cx="314325" cy="400050"/>
            </a:xfrm>
            <a:prstGeom prst="line">
              <a:avLst/>
            </a:prstGeom>
            <a:noFill/>
            <a:ln w="254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6194" name="Line 31"/>
            <p:cNvSpPr>
              <a:spLocks noChangeShapeType="1"/>
            </p:cNvSpPr>
            <p:nvPr/>
          </p:nvSpPr>
          <p:spPr bwMode="auto">
            <a:xfrm flipH="1" flipV="1">
              <a:off x="6539103" y="381000"/>
              <a:ext cx="428625" cy="1228725"/>
            </a:xfrm>
            <a:prstGeom prst="line">
              <a:avLst/>
            </a:prstGeom>
            <a:noFill/>
            <a:ln w="25400">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6195" name="Text Box 32"/>
            <p:cNvSpPr txBox="1">
              <a:spLocks noChangeArrowheads="1"/>
            </p:cNvSpPr>
            <p:nvPr/>
          </p:nvSpPr>
          <p:spPr bwMode="auto">
            <a:xfrm>
              <a:off x="5664428" y="83125"/>
              <a:ext cx="973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gn="ctr">
                <a:spcBef>
                  <a:spcPct val="50000"/>
                </a:spcBef>
              </a:pPr>
              <a:r>
                <a:rPr lang="en-US" sz="1800" dirty="0">
                  <a:cs typeface="Arial" charset="0"/>
                </a:rPr>
                <a:t>Ǿ</a:t>
              </a:r>
              <a:r>
                <a:rPr lang="en-US" sz="1800" dirty="0"/>
                <a:t>6 in.</a:t>
              </a:r>
              <a:r>
                <a:rPr lang="en-US" dirty="0"/>
                <a:t> </a:t>
              </a:r>
            </a:p>
          </p:txBody>
        </p:sp>
        <p:sp>
          <p:nvSpPr>
            <p:cNvPr id="6196" name="Text Box 33"/>
            <p:cNvSpPr txBox="1">
              <a:spLocks noChangeArrowheads="1"/>
            </p:cNvSpPr>
            <p:nvPr/>
          </p:nvSpPr>
          <p:spPr bwMode="auto">
            <a:xfrm>
              <a:off x="7809528" y="145350"/>
              <a:ext cx="121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gn="ctr">
                <a:spcBef>
                  <a:spcPct val="50000"/>
                </a:spcBef>
              </a:pPr>
              <a:r>
                <a:rPr lang="en-US" sz="1800" dirty="0"/>
                <a:t>Ǿ20 in.</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047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047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049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050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049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05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74" grpId="0"/>
      <p:bldP spid="190477" grpId="0"/>
      <p:bldP spid="190493" grpId="0"/>
      <p:bldP spid="190498" grpId="0" animBg="1"/>
      <p:bldP spid="190501" grpId="0"/>
      <p:bldP spid="190502"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3" name="Group 22"/>
          <p:cNvGrpSpPr/>
          <p:nvPr/>
        </p:nvGrpSpPr>
        <p:grpSpPr>
          <a:xfrm>
            <a:off x="5568696" y="83125"/>
            <a:ext cx="3460032" cy="3171948"/>
            <a:chOff x="5568696" y="83125"/>
            <a:chExt cx="3460032" cy="3171948"/>
          </a:xfrm>
        </p:grpSpPr>
        <p:pic>
          <p:nvPicPr>
            <p:cNvPr id="24" name="Picture 23" descr="whee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8696" y="402336"/>
              <a:ext cx="3000375" cy="285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AutoShape 24"/>
            <p:cNvSpPr>
              <a:spLocks noChangeArrowheads="1"/>
            </p:cNvSpPr>
            <p:nvPr/>
          </p:nvSpPr>
          <p:spPr bwMode="auto">
            <a:xfrm>
              <a:off x="6996303" y="1766888"/>
              <a:ext cx="404813" cy="361950"/>
            </a:xfrm>
            <a:prstGeom prst="triangle">
              <a:avLst>
                <a:gd name="adj" fmla="val 50000"/>
              </a:avLst>
            </a:prstGeom>
            <a:solidFill>
              <a:srgbClr val="FFFF00"/>
            </a:solidFill>
            <a:ln w="9525">
              <a:solidFill>
                <a:schemeClr val="tx1"/>
              </a:solidFill>
              <a:miter lim="800000"/>
              <a:headEnd/>
              <a:tailEnd/>
            </a:ln>
          </p:spPr>
          <p:txBody>
            <a:bodyPr wrap="none" anchor="ctr"/>
            <a:lstStyle/>
            <a:p>
              <a:endParaRPr lang="en-US"/>
            </a:p>
          </p:txBody>
        </p:sp>
        <p:sp>
          <p:nvSpPr>
            <p:cNvPr id="26" name="Line 25"/>
            <p:cNvSpPr>
              <a:spLocks noChangeShapeType="1"/>
            </p:cNvSpPr>
            <p:nvPr/>
          </p:nvSpPr>
          <p:spPr bwMode="auto">
            <a:xfrm flipV="1">
              <a:off x="7188391" y="1778000"/>
              <a:ext cx="1520825" cy="11113"/>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26"/>
            <p:cNvSpPr>
              <a:spLocks noChangeShapeType="1"/>
            </p:cNvSpPr>
            <p:nvPr/>
          </p:nvSpPr>
          <p:spPr bwMode="auto">
            <a:xfrm flipV="1">
              <a:off x="7491603" y="1206500"/>
              <a:ext cx="0" cy="552450"/>
            </a:xfrm>
            <a:prstGeom prst="line">
              <a:avLst/>
            </a:prstGeom>
            <a:noFill/>
            <a:ln w="63500">
              <a:solidFill>
                <a:srgbClr val="FF00FF"/>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8" name="Line 39"/>
            <p:cNvSpPr>
              <a:spLocks noChangeShapeType="1"/>
            </p:cNvSpPr>
            <p:nvPr/>
          </p:nvSpPr>
          <p:spPr bwMode="auto">
            <a:xfrm flipV="1">
              <a:off x="8566341" y="1766888"/>
              <a:ext cx="0" cy="552450"/>
            </a:xfrm>
            <a:prstGeom prst="line">
              <a:avLst/>
            </a:prstGeom>
            <a:noFill/>
            <a:ln w="63500">
              <a:solidFill>
                <a:srgbClr val="3366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 name="Line 30"/>
            <p:cNvSpPr>
              <a:spLocks noChangeShapeType="1"/>
            </p:cNvSpPr>
            <p:nvPr/>
          </p:nvSpPr>
          <p:spPr bwMode="auto">
            <a:xfrm flipV="1">
              <a:off x="8077578" y="476250"/>
              <a:ext cx="314325" cy="400050"/>
            </a:xfrm>
            <a:prstGeom prst="line">
              <a:avLst/>
            </a:prstGeom>
            <a:noFill/>
            <a:ln w="254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30" name="Line 31"/>
            <p:cNvSpPr>
              <a:spLocks noChangeShapeType="1"/>
            </p:cNvSpPr>
            <p:nvPr/>
          </p:nvSpPr>
          <p:spPr bwMode="auto">
            <a:xfrm flipH="1" flipV="1">
              <a:off x="6539103" y="381000"/>
              <a:ext cx="428625" cy="1228725"/>
            </a:xfrm>
            <a:prstGeom prst="line">
              <a:avLst/>
            </a:prstGeom>
            <a:noFill/>
            <a:ln w="25400">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31" name="Text Box 32"/>
            <p:cNvSpPr txBox="1">
              <a:spLocks noChangeArrowheads="1"/>
            </p:cNvSpPr>
            <p:nvPr/>
          </p:nvSpPr>
          <p:spPr bwMode="auto">
            <a:xfrm>
              <a:off x="5664428" y="83125"/>
              <a:ext cx="973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gn="ctr">
                <a:spcBef>
                  <a:spcPct val="50000"/>
                </a:spcBef>
              </a:pPr>
              <a:r>
                <a:rPr lang="en-US" sz="1800" dirty="0">
                  <a:cs typeface="Arial" charset="0"/>
                </a:rPr>
                <a:t>Ǿ</a:t>
              </a:r>
              <a:r>
                <a:rPr lang="en-US" sz="1800" dirty="0"/>
                <a:t>6 in.</a:t>
              </a:r>
              <a:r>
                <a:rPr lang="en-US" dirty="0"/>
                <a:t> </a:t>
              </a:r>
            </a:p>
          </p:txBody>
        </p:sp>
        <p:sp>
          <p:nvSpPr>
            <p:cNvPr id="32" name="Text Box 33"/>
            <p:cNvSpPr txBox="1">
              <a:spLocks noChangeArrowheads="1"/>
            </p:cNvSpPr>
            <p:nvPr/>
          </p:nvSpPr>
          <p:spPr bwMode="auto">
            <a:xfrm>
              <a:off x="7809528" y="145350"/>
              <a:ext cx="121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gn="ctr">
                <a:spcBef>
                  <a:spcPct val="50000"/>
                </a:spcBef>
              </a:pPr>
              <a:r>
                <a:rPr lang="en-US" sz="1800" dirty="0"/>
                <a:t>Ǿ20 in.</a:t>
              </a:r>
            </a:p>
          </p:txBody>
        </p:sp>
      </p:grpSp>
      <p:sp>
        <p:nvSpPr>
          <p:cNvPr id="7214" name="Rectangle 3"/>
          <p:cNvSpPr>
            <a:spLocks noGrp="1" noChangeArrowheads="1"/>
          </p:cNvSpPr>
          <p:nvPr>
            <p:ph type="title" idx="4294967295"/>
          </p:nvPr>
        </p:nvSpPr>
        <p:spPr>
          <a:xfrm>
            <a:off x="237500" y="118750"/>
            <a:ext cx="5573713" cy="792163"/>
          </a:xfrm>
        </p:spPr>
        <p:txBody>
          <a:bodyPr/>
          <a:lstStyle/>
          <a:p>
            <a:pPr eaLnBrk="1" hangingPunct="1"/>
            <a:r>
              <a:rPr lang="en-US" sz="3600" dirty="0" smtClean="0">
                <a:solidFill>
                  <a:srgbClr val="00386B"/>
                </a:solidFill>
              </a:rPr>
              <a:t>Wheel and Axle AMA</a:t>
            </a:r>
          </a:p>
        </p:txBody>
      </p:sp>
      <p:graphicFrame>
        <p:nvGraphicFramePr>
          <p:cNvPr id="7193" name="Object 25"/>
          <p:cNvGraphicFramePr>
            <a:graphicFrameLocks noChangeAspect="1"/>
          </p:cNvGraphicFramePr>
          <p:nvPr/>
        </p:nvGraphicFramePr>
        <p:xfrm>
          <a:off x="1118454" y="966537"/>
          <a:ext cx="1913415" cy="1264364"/>
        </p:xfrm>
        <a:graphic>
          <a:graphicData uri="http://schemas.openxmlformats.org/presentationml/2006/ole">
            <mc:AlternateContent xmlns:mc="http://schemas.openxmlformats.org/markup-compatibility/2006">
              <mc:Choice xmlns:v="urn:schemas-microsoft-com:vml" Requires="v">
                <p:oleObj spid="_x0000_s7328" name="Equation" r:id="rId5" imgW="710891" imgH="469696" progId="">
                  <p:embed/>
                </p:oleObj>
              </mc:Choice>
              <mc:Fallback>
                <p:oleObj name="Equation" r:id="rId5" imgW="710891" imgH="469696" progId="">
                  <p:embed/>
                  <p:pic>
                    <p:nvPicPr>
                      <p:cNvPr id="0" name="Picture 13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8454" y="966537"/>
                        <a:ext cx="1913415" cy="12643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24" name="Text Box 44"/>
          <p:cNvSpPr txBox="1">
            <a:spLocks noChangeArrowheads="1"/>
          </p:cNvSpPr>
          <p:nvPr/>
        </p:nvSpPr>
        <p:spPr bwMode="auto">
          <a:xfrm>
            <a:off x="7184200" y="793175"/>
            <a:ext cx="1400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b="1" dirty="0">
                <a:solidFill>
                  <a:srgbClr val="FF00FF"/>
                </a:solidFill>
              </a:rPr>
              <a:t>200lb</a:t>
            </a:r>
          </a:p>
        </p:txBody>
      </p:sp>
      <p:sp>
        <p:nvSpPr>
          <p:cNvPr id="7225" name="Text Box 45"/>
          <p:cNvSpPr txBox="1">
            <a:spLocks noChangeArrowheads="1"/>
          </p:cNvSpPr>
          <p:nvPr/>
        </p:nvSpPr>
        <p:spPr bwMode="auto">
          <a:xfrm>
            <a:off x="7988875" y="2312225"/>
            <a:ext cx="1238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gn="ctr">
              <a:spcBef>
                <a:spcPct val="50000"/>
              </a:spcBef>
            </a:pPr>
            <a:r>
              <a:rPr lang="en-US" b="1" dirty="0">
                <a:solidFill>
                  <a:srgbClr val="3366FF"/>
                </a:solidFill>
              </a:rPr>
              <a:t>70lb</a:t>
            </a:r>
          </a:p>
        </p:txBody>
      </p:sp>
      <p:sp>
        <p:nvSpPr>
          <p:cNvPr id="192558" name="Text Box 46"/>
          <p:cNvSpPr txBox="1">
            <a:spLocks noChangeArrowheads="1"/>
          </p:cNvSpPr>
          <p:nvPr/>
        </p:nvSpPr>
        <p:spPr bwMode="auto">
          <a:xfrm>
            <a:off x="477671" y="3755084"/>
            <a:ext cx="85550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dirty="0">
                <a:solidFill>
                  <a:srgbClr val="FF0000"/>
                </a:solidFill>
              </a:rPr>
              <a:t>What is the AMA if the wheel is driving the axle?</a:t>
            </a:r>
          </a:p>
        </p:txBody>
      </p:sp>
      <p:sp>
        <p:nvSpPr>
          <p:cNvPr id="7227" name="Text Box 48"/>
          <p:cNvSpPr txBox="1">
            <a:spLocks noChangeArrowheads="1"/>
          </p:cNvSpPr>
          <p:nvPr/>
        </p:nvSpPr>
        <p:spPr bwMode="auto">
          <a:xfrm>
            <a:off x="477671" y="2396400"/>
            <a:ext cx="577631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dirty="0"/>
              <a:t>Use the wheel and axle assembly illustration </a:t>
            </a:r>
            <a:r>
              <a:rPr lang="en-US" dirty="0" smtClean="0"/>
              <a:t>to </a:t>
            </a:r>
            <a:r>
              <a:rPr lang="en-US" dirty="0"/>
              <a:t>solve the following.</a:t>
            </a:r>
          </a:p>
        </p:txBody>
      </p:sp>
      <p:sp>
        <p:nvSpPr>
          <p:cNvPr id="192562" name="Text Box 50"/>
          <p:cNvSpPr txBox="1">
            <a:spLocks noChangeArrowheads="1"/>
          </p:cNvSpPr>
          <p:nvPr/>
        </p:nvSpPr>
        <p:spPr bwMode="auto">
          <a:xfrm>
            <a:off x="729046" y="4262438"/>
            <a:ext cx="64876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dirty="0" smtClean="0">
                <a:solidFill>
                  <a:srgbClr val="0000FF"/>
                </a:solidFill>
              </a:rPr>
              <a:t>200 </a:t>
            </a:r>
            <a:r>
              <a:rPr lang="en-US" dirty="0" err="1" smtClean="0">
                <a:solidFill>
                  <a:srgbClr val="0000FF"/>
                </a:solidFill>
              </a:rPr>
              <a:t>lb</a:t>
            </a:r>
            <a:r>
              <a:rPr lang="en-US" dirty="0" smtClean="0">
                <a:solidFill>
                  <a:srgbClr val="0000FF"/>
                </a:solidFill>
              </a:rPr>
              <a:t> / 70 </a:t>
            </a:r>
            <a:r>
              <a:rPr lang="en-US" dirty="0" err="1" smtClean="0">
                <a:solidFill>
                  <a:srgbClr val="0000FF"/>
                </a:solidFill>
              </a:rPr>
              <a:t>lb</a:t>
            </a:r>
            <a:r>
              <a:rPr lang="en-US" dirty="0" smtClean="0">
                <a:solidFill>
                  <a:srgbClr val="0000FF"/>
                </a:solidFill>
              </a:rPr>
              <a:t> </a:t>
            </a:r>
            <a:r>
              <a:rPr lang="en-US" dirty="0">
                <a:solidFill>
                  <a:srgbClr val="0000FF"/>
                </a:solidFill>
              </a:rPr>
              <a:t>= 2.86 = 2.86:1</a:t>
            </a:r>
          </a:p>
        </p:txBody>
      </p:sp>
      <p:sp>
        <p:nvSpPr>
          <p:cNvPr id="192559" name="Text Box 47"/>
          <p:cNvSpPr txBox="1">
            <a:spLocks noChangeArrowheads="1"/>
          </p:cNvSpPr>
          <p:nvPr/>
        </p:nvSpPr>
        <p:spPr bwMode="auto">
          <a:xfrm>
            <a:off x="477671" y="4945063"/>
            <a:ext cx="89011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dirty="0">
                <a:solidFill>
                  <a:srgbClr val="FF0000"/>
                </a:solidFill>
              </a:rPr>
              <a:t>What is the efficiency of the wheel and axle assembly?</a:t>
            </a:r>
          </a:p>
        </p:txBody>
      </p:sp>
      <p:sp>
        <p:nvSpPr>
          <p:cNvPr id="192564" name="Text Box 52"/>
          <p:cNvSpPr txBox="1">
            <a:spLocks noChangeArrowheads="1"/>
          </p:cNvSpPr>
          <p:nvPr/>
        </p:nvSpPr>
        <p:spPr bwMode="auto">
          <a:xfrm>
            <a:off x="6421438" y="5634916"/>
            <a:ext cx="17033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2800" dirty="0">
                <a:solidFill>
                  <a:srgbClr val="0000FF"/>
                </a:solidFill>
              </a:rPr>
              <a:t>= 85.9%</a:t>
            </a:r>
          </a:p>
        </p:txBody>
      </p:sp>
      <p:graphicFrame>
        <p:nvGraphicFramePr>
          <p:cNvPr id="192566" name="Object 26"/>
          <p:cNvGraphicFramePr>
            <a:graphicFrameLocks noChangeAspect="1"/>
          </p:cNvGraphicFramePr>
          <p:nvPr/>
        </p:nvGraphicFramePr>
        <p:xfrm>
          <a:off x="783196" y="5476992"/>
          <a:ext cx="3743325" cy="909637"/>
        </p:xfrm>
        <a:graphic>
          <a:graphicData uri="http://schemas.openxmlformats.org/presentationml/2006/ole">
            <mc:AlternateContent xmlns:mc="http://schemas.openxmlformats.org/markup-compatibility/2006">
              <mc:Choice xmlns:v="urn:schemas-microsoft-com:vml" Requires="v">
                <p:oleObj spid="_x0000_s7329" name="Equation" r:id="rId7" imgW="1777229" imgH="431613" progId="">
                  <p:embed/>
                </p:oleObj>
              </mc:Choice>
              <mc:Fallback>
                <p:oleObj name="Equation" r:id="rId7" imgW="1777229" imgH="431613" progId="">
                  <p:embed/>
                  <p:pic>
                    <p:nvPicPr>
                      <p:cNvPr id="0" name="Picture 14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3196" y="5476992"/>
                        <a:ext cx="3743325" cy="909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Object 45"/>
          <p:cNvGraphicFramePr>
            <a:graphicFrameLocks noChangeAspect="1"/>
          </p:cNvGraphicFramePr>
          <p:nvPr/>
        </p:nvGraphicFramePr>
        <p:xfrm>
          <a:off x="4531284" y="5476992"/>
          <a:ext cx="1871662" cy="909637"/>
        </p:xfrm>
        <a:graphic>
          <a:graphicData uri="http://schemas.openxmlformats.org/presentationml/2006/ole">
            <mc:AlternateContent xmlns:mc="http://schemas.openxmlformats.org/markup-compatibility/2006">
              <mc:Choice xmlns:v="urn:schemas-microsoft-com:vml" Requires="v">
                <p:oleObj spid="_x0000_s7330" name="Equation" r:id="rId9" imgW="888614" imgH="431613" progId="">
                  <p:embed/>
                </p:oleObj>
              </mc:Choice>
              <mc:Fallback>
                <p:oleObj name="Equation" r:id="rId9" imgW="888614" imgH="431613" progId="">
                  <p:embed/>
                  <p:pic>
                    <p:nvPicPr>
                      <p:cNvPr id="0" name="Picture 14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31284" y="5476992"/>
                        <a:ext cx="1871662" cy="909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255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256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255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9256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25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58" grpId="0"/>
      <p:bldP spid="192562" grpId="0"/>
      <p:bldP spid="192559" grpId="0"/>
      <p:bldP spid="192564"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4209" name="Rectangle 2"/>
          <p:cNvSpPr>
            <a:spLocks noGrp="1" noChangeArrowheads="1"/>
          </p:cNvSpPr>
          <p:nvPr>
            <p:ph type="title"/>
          </p:nvPr>
        </p:nvSpPr>
        <p:spPr>
          <a:xfrm>
            <a:off x="247140" y="247140"/>
            <a:ext cx="8229600" cy="742950"/>
          </a:xfrm>
        </p:spPr>
        <p:txBody>
          <a:bodyPr/>
          <a:lstStyle/>
          <a:p>
            <a:pPr eaLnBrk="1" hangingPunct="1"/>
            <a:r>
              <a:rPr lang="en-US" sz="3600" dirty="0" smtClean="0">
                <a:solidFill>
                  <a:srgbClr val="00386B"/>
                </a:solidFill>
              </a:rPr>
              <a:t>Pulley</a:t>
            </a:r>
          </a:p>
        </p:txBody>
      </p:sp>
      <p:sp>
        <p:nvSpPr>
          <p:cNvPr id="94210" name="Rectangle 3"/>
          <p:cNvSpPr>
            <a:spLocks noGrp="1" noChangeArrowheads="1"/>
          </p:cNvSpPr>
          <p:nvPr>
            <p:ph type="body" sz="half" idx="1"/>
          </p:nvPr>
        </p:nvSpPr>
        <p:spPr>
          <a:xfrm>
            <a:off x="684213" y="1161535"/>
            <a:ext cx="8039100" cy="2527815"/>
          </a:xfrm>
        </p:spPr>
        <p:txBody>
          <a:bodyPr/>
          <a:lstStyle/>
          <a:p>
            <a:pPr marL="0" indent="0" eaLnBrk="1" hangingPunct="1">
              <a:spcBef>
                <a:spcPct val="50000"/>
              </a:spcBef>
              <a:buFontTx/>
              <a:buNone/>
            </a:pPr>
            <a:r>
              <a:rPr lang="en-US" sz="2600" dirty="0" smtClean="0"/>
              <a:t>A pulley is a lever consisting of a wheel with a groove in its rim that is used to change the direction and magnitude of a force exerted by a rope or cable.  </a:t>
            </a:r>
          </a:p>
        </p:txBody>
      </p:sp>
      <p:pic>
        <p:nvPicPr>
          <p:cNvPr id="94211" name="Picture 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 y="2782643"/>
            <a:ext cx="5226909" cy="4070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2" name="Picture 19" descr="pulley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5660" y="2713209"/>
            <a:ext cx="2286000" cy="314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7" name="Rectangle 2"/>
          <p:cNvSpPr>
            <a:spLocks noGrp="1" noChangeArrowheads="1"/>
          </p:cNvSpPr>
          <p:nvPr>
            <p:ph type="title"/>
          </p:nvPr>
        </p:nvSpPr>
        <p:spPr>
          <a:xfrm>
            <a:off x="247140" y="185355"/>
            <a:ext cx="8229600" cy="742950"/>
          </a:xfrm>
        </p:spPr>
        <p:txBody>
          <a:bodyPr/>
          <a:lstStyle/>
          <a:p>
            <a:pPr eaLnBrk="1" hangingPunct="1"/>
            <a:r>
              <a:rPr lang="en-US" sz="4000" dirty="0" smtClean="0">
                <a:solidFill>
                  <a:srgbClr val="00386B"/>
                </a:solidFill>
              </a:rPr>
              <a:t>Pulley IMA</a:t>
            </a:r>
          </a:p>
        </p:txBody>
      </p:sp>
      <p:pic>
        <p:nvPicPr>
          <p:cNvPr id="96258" name="Picture 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57" y="1747877"/>
            <a:ext cx="1811338" cy="493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59" name="Rectangle 3"/>
          <p:cNvSpPr>
            <a:spLocks noGrp="1" noChangeArrowheads="1"/>
          </p:cNvSpPr>
          <p:nvPr>
            <p:ph type="body" sz="half" idx="1"/>
          </p:nvPr>
        </p:nvSpPr>
        <p:spPr>
          <a:xfrm>
            <a:off x="1992528" y="1048485"/>
            <a:ext cx="5665787" cy="1655762"/>
          </a:xfrm>
        </p:spPr>
        <p:txBody>
          <a:bodyPr/>
          <a:lstStyle/>
          <a:p>
            <a:pPr marL="0" indent="0" eaLnBrk="1" hangingPunct="1">
              <a:spcBef>
                <a:spcPct val="0"/>
              </a:spcBef>
              <a:buFontTx/>
              <a:buNone/>
            </a:pPr>
            <a:r>
              <a:rPr lang="en-US" sz="2800" dirty="0" smtClean="0">
                <a:solidFill>
                  <a:srgbClr val="FF0000"/>
                </a:solidFill>
              </a:rPr>
              <a:t>Fixed Pulley</a:t>
            </a:r>
          </a:p>
          <a:p>
            <a:pPr marL="0" indent="0" eaLnBrk="1" hangingPunct="1">
              <a:spcBef>
                <a:spcPct val="0"/>
              </a:spcBef>
              <a:buFontTx/>
              <a:buNone/>
            </a:pPr>
            <a:r>
              <a:rPr lang="en-US" sz="2600" dirty="0" smtClean="0"/>
              <a:t>- First class lever with an </a:t>
            </a:r>
            <a:r>
              <a:rPr lang="en-US" sz="2600" b="1" dirty="0" smtClean="0"/>
              <a:t>IMA</a:t>
            </a:r>
            <a:r>
              <a:rPr lang="en-US" sz="2600" dirty="0" smtClean="0"/>
              <a:t> of </a:t>
            </a:r>
            <a:r>
              <a:rPr lang="en-US" sz="2600" b="1" dirty="0" smtClean="0"/>
              <a:t>1</a:t>
            </a:r>
          </a:p>
          <a:p>
            <a:pPr marL="0" indent="0" eaLnBrk="1" hangingPunct="1">
              <a:spcBef>
                <a:spcPct val="0"/>
              </a:spcBef>
              <a:buFontTx/>
              <a:buNone/>
            </a:pPr>
            <a:r>
              <a:rPr lang="en-US" sz="2600" dirty="0" smtClean="0"/>
              <a:t>- Changes the direction of force</a:t>
            </a:r>
          </a:p>
        </p:txBody>
      </p:sp>
      <p:sp>
        <p:nvSpPr>
          <p:cNvPr id="96260" name="Text Box 41"/>
          <p:cNvSpPr txBox="1">
            <a:spLocks noChangeArrowheads="1"/>
          </p:cNvSpPr>
          <p:nvPr/>
        </p:nvSpPr>
        <p:spPr bwMode="auto">
          <a:xfrm>
            <a:off x="709485" y="5529988"/>
            <a:ext cx="132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dirty="0">
                <a:solidFill>
                  <a:schemeClr val="bg1"/>
                </a:solidFill>
              </a:rPr>
              <a:t>10 lb</a:t>
            </a:r>
          </a:p>
        </p:txBody>
      </p:sp>
      <p:sp>
        <p:nvSpPr>
          <p:cNvPr id="96261" name="Text Box 42"/>
          <p:cNvSpPr txBox="1">
            <a:spLocks noChangeArrowheads="1"/>
          </p:cNvSpPr>
          <p:nvPr/>
        </p:nvSpPr>
        <p:spPr bwMode="auto">
          <a:xfrm>
            <a:off x="103658" y="2709902"/>
            <a:ext cx="10033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gn="ctr">
              <a:spcBef>
                <a:spcPct val="50000"/>
              </a:spcBef>
            </a:pPr>
            <a:r>
              <a:rPr lang="en-US" dirty="0"/>
              <a:t>5 lb</a:t>
            </a:r>
          </a:p>
        </p:txBody>
      </p:sp>
      <p:sp>
        <p:nvSpPr>
          <p:cNvPr id="96262" name="Text Box 43"/>
          <p:cNvSpPr txBox="1">
            <a:spLocks noChangeArrowheads="1"/>
          </p:cNvSpPr>
          <p:nvPr/>
        </p:nvSpPr>
        <p:spPr bwMode="auto">
          <a:xfrm>
            <a:off x="1232929" y="2709559"/>
            <a:ext cx="8509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gn="ctr">
              <a:spcBef>
                <a:spcPct val="50000"/>
              </a:spcBef>
            </a:pPr>
            <a:r>
              <a:rPr lang="en-US" dirty="0"/>
              <a:t>5 lb</a:t>
            </a:r>
          </a:p>
        </p:txBody>
      </p:sp>
      <p:sp>
        <p:nvSpPr>
          <p:cNvPr id="96263" name="Line 44"/>
          <p:cNvSpPr>
            <a:spLocks noChangeShapeType="1"/>
          </p:cNvSpPr>
          <p:nvPr/>
        </p:nvSpPr>
        <p:spPr bwMode="auto">
          <a:xfrm flipV="1">
            <a:off x="1663357" y="2100302"/>
            <a:ext cx="0" cy="660400"/>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96264" name="Picture 46" descr="fixedPull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6081" y="495300"/>
            <a:ext cx="1873250" cy="513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5" name="Rectangle 7"/>
          <p:cNvSpPr>
            <a:spLocks noChangeArrowheads="1"/>
          </p:cNvSpPr>
          <p:nvPr/>
        </p:nvSpPr>
        <p:spPr bwMode="auto">
          <a:xfrm>
            <a:off x="1992528" y="3941820"/>
            <a:ext cx="649605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dirty="0">
                <a:solidFill>
                  <a:srgbClr val="FF0000"/>
                </a:solidFill>
              </a:rPr>
              <a:t>Movable Pulley</a:t>
            </a:r>
          </a:p>
          <a:p>
            <a:r>
              <a:rPr lang="en-US" sz="2600" dirty="0"/>
              <a:t>- </a:t>
            </a:r>
            <a:r>
              <a:rPr lang="en-US" sz="2600" dirty="0" smtClean="0"/>
              <a:t>Second </a:t>
            </a:r>
            <a:r>
              <a:rPr lang="en-US" sz="2600" dirty="0"/>
              <a:t>class lever with an </a:t>
            </a:r>
            <a:r>
              <a:rPr lang="en-US" sz="2600" b="1" dirty="0"/>
              <a:t>IMA</a:t>
            </a:r>
            <a:r>
              <a:rPr lang="en-US" sz="2600" dirty="0"/>
              <a:t> of </a:t>
            </a:r>
            <a:r>
              <a:rPr lang="en-US" sz="2600" b="1" dirty="0"/>
              <a:t>2</a:t>
            </a:r>
          </a:p>
          <a:p>
            <a:r>
              <a:rPr lang="en-US" sz="2600" dirty="0"/>
              <a:t>- Force directions stay constant </a:t>
            </a:r>
          </a:p>
        </p:txBody>
      </p:sp>
      <p:sp>
        <p:nvSpPr>
          <p:cNvPr id="96266" name="Line 47"/>
          <p:cNvSpPr>
            <a:spLocks noChangeShapeType="1"/>
          </p:cNvSpPr>
          <p:nvPr/>
        </p:nvSpPr>
        <p:spPr bwMode="auto">
          <a:xfrm>
            <a:off x="7384531" y="1803400"/>
            <a:ext cx="0" cy="1752600"/>
          </a:xfrm>
          <a:prstGeom prst="line">
            <a:avLst/>
          </a:prstGeom>
          <a:noFill/>
          <a:ln w="825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6267" name="Text Box 48"/>
          <p:cNvSpPr txBox="1">
            <a:spLocks noChangeArrowheads="1"/>
          </p:cNvSpPr>
          <p:nvPr/>
        </p:nvSpPr>
        <p:spPr bwMode="auto">
          <a:xfrm>
            <a:off x="6863831" y="2501900"/>
            <a:ext cx="10541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gn="ctr">
              <a:spcBef>
                <a:spcPct val="50000"/>
              </a:spcBef>
            </a:pPr>
            <a:r>
              <a:rPr lang="en-US" dirty="0"/>
              <a:t>10 lb</a:t>
            </a:r>
          </a:p>
        </p:txBody>
      </p:sp>
      <p:sp>
        <p:nvSpPr>
          <p:cNvPr id="96268" name="Text Box 49"/>
          <p:cNvSpPr txBox="1">
            <a:spLocks noChangeArrowheads="1"/>
          </p:cNvSpPr>
          <p:nvPr/>
        </p:nvSpPr>
        <p:spPr bwMode="auto">
          <a:xfrm>
            <a:off x="7941616" y="5080343"/>
            <a:ext cx="1054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dirty="0">
                <a:solidFill>
                  <a:schemeClr val="bg1"/>
                </a:solidFill>
              </a:rPr>
              <a:t>10 lb</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4117" y="162318"/>
            <a:ext cx="2409825" cy="665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86979" y="87296"/>
            <a:ext cx="2324100" cy="658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8305" name="Rectangle 2"/>
          <p:cNvSpPr>
            <a:spLocks noGrp="1" noChangeArrowheads="1"/>
          </p:cNvSpPr>
          <p:nvPr>
            <p:ph type="title"/>
          </p:nvPr>
        </p:nvSpPr>
        <p:spPr>
          <a:xfrm>
            <a:off x="247140" y="197712"/>
            <a:ext cx="9144000" cy="742950"/>
          </a:xfrm>
        </p:spPr>
        <p:txBody>
          <a:bodyPr/>
          <a:lstStyle/>
          <a:p>
            <a:pPr eaLnBrk="1" hangingPunct="1"/>
            <a:r>
              <a:rPr lang="en-US" sz="3600" dirty="0" smtClean="0">
                <a:solidFill>
                  <a:srgbClr val="00386B"/>
                </a:solidFill>
              </a:rPr>
              <a:t>Pulleys In Combination</a:t>
            </a:r>
          </a:p>
        </p:txBody>
      </p:sp>
      <p:sp>
        <p:nvSpPr>
          <p:cNvPr id="98306" name="Rectangle 3"/>
          <p:cNvSpPr>
            <a:spLocks noGrp="1" noChangeArrowheads="1"/>
          </p:cNvSpPr>
          <p:nvPr>
            <p:ph type="body" sz="half" idx="1"/>
          </p:nvPr>
        </p:nvSpPr>
        <p:spPr>
          <a:xfrm>
            <a:off x="679362" y="1047368"/>
            <a:ext cx="6956425" cy="2977446"/>
          </a:xfrm>
        </p:spPr>
        <p:txBody>
          <a:bodyPr/>
          <a:lstStyle/>
          <a:p>
            <a:pPr marL="0" indent="0">
              <a:spcBef>
                <a:spcPct val="50000"/>
              </a:spcBef>
              <a:buFontTx/>
              <a:buNone/>
            </a:pPr>
            <a:r>
              <a:rPr lang="en-US" sz="2800" dirty="0" smtClean="0"/>
              <a:t>Fixed and movable pulleys in combination (called a block and tackle) provide mechanical advantage and a change of direction for effort force.</a:t>
            </a:r>
          </a:p>
          <a:p>
            <a:pPr marL="0" indent="0">
              <a:spcBef>
                <a:spcPct val="50000"/>
              </a:spcBef>
              <a:buFontTx/>
              <a:buNone/>
            </a:pPr>
            <a:r>
              <a:rPr lang="en-US" sz="2800" dirty="0" smtClean="0"/>
              <a:t>If a </a:t>
            </a:r>
            <a:r>
              <a:rPr lang="en-US" sz="2800" b="1" u="sng" dirty="0" smtClean="0"/>
              <a:t>single</a:t>
            </a:r>
            <a:r>
              <a:rPr lang="en-US" sz="2800" dirty="0" smtClean="0"/>
              <a:t> rope or cable is threaded multiple times through a system of pulleys,</a:t>
            </a:r>
          </a:p>
          <a:p>
            <a:pPr marL="0" indent="0">
              <a:spcBef>
                <a:spcPct val="50000"/>
              </a:spcBef>
              <a:buFontTx/>
              <a:buNone/>
            </a:pPr>
            <a:endParaRPr lang="en-US" sz="2800" dirty="0" smtClean="0"/>
          </a:p>
        </p:txBody>
      </p:sp>
      <p:sp>
        <p:nvSpPr>
          <p:cNvPr id="196629" name="Rectangle 21"/>
          <p:cNvSpPr>
            <a:spLocks noChangeArrowheads="1"/>
          </p:cNvSpPr>
          <p:nvPr/>
        </p:nvSpPr>
        <p:spPr bwMode="auto">
          <a:xfrm>
            <a:off x="1299825" y="5431534"/>
            <a:ext cx="478313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2800" dirty="0">
                <a:solidFill>
                  <a:srgbClr val="FF0000"/>
                </a:solidFill>
              </a:rPr>
              <a:t>What is the IMA of the pulley system on the right?</a:t>
            </a:r>
          </a:p>
        </p:txBody>
      </p:sp>
      <p:sp>
        <p:nvSpPr>
          <p:cNvPr id="196673" name="Text Box 65"/>
          <p:cNvSpPr txBox="1">
            <a:spLocks noChangeArrowheads="1"/>
          </p:cNvSpPr>
          <p:nvPr/>
        </p:nvSpPr>
        <p:spPr bwMode="auto">
          <a:xfrm>
            <a:off x="4688926" y="5862421"/>
            <a:ext cx="3905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2800" dirty="0"/>
              <a:t>4</a:t>
            </a:r>
          </a:p>
        </p:txBody>
      </p:sp>
      <p:sp>
        <p:nvSpPr>
          <p:cNvPr id="35" name="Rectangle 43"/>
          <p:cNvSpPr>
            <a:spLocks noChangeArrowheads="1"/>
          </p:cNvSpPr>
          <p:nvPr/>
        </p:nvSpPr>
        <p:spPr bwMode="auto">
          <a:xfrm>
            <a:off x="780831" y="4195931"/>
            <a:ext cx="6083300" cy="955343"/>
          </a:xfrm>
          <a:prstGeom prst="rect">
            <a:avLst/>
          </a:prstGeom>
          <a:noFill/>
          <a:ln>
            <a:solidFill>
              <a:schemeClr val="tx1"/>
            </a:solidFill>
          </a:ln>
          <a:extLst/>
        </p:spPr>
        <p:txBody>
          <a:bodyPr/>
          <a:lstStyle/>
          <a:p>
            <a:pPr eaLnBrk="0" hangingPunct="0">
              <a:spcBef>
                <a:spcPts val="0"/>
              </a:spcBef>
              <a:defRPr/>
            </a:pPr>
            <a:r>
              <a:rPr lang="en-US" sz="2800" dirty="0">
                <a:latin typeface="+mn-lt"/>
              </a:rPr>
              <a:t>Pulley IMA = </a:t>
            </a:r>
            <a:r>
              <a:rPr lang="en-US" sz="2800" dirty="0" smtClean="0">
                <a:latin typeface="+mn-lt"/>
              </a:rPr>
              <a:t># strands</a:t>
            </a:r>
            <a:r>
              <a:rPr lang="en-US" sz="2800" dirty="0">
                <a:latin typeface="+mn-lt"/>
              </a:rPr>
              <a:t> </a:t>
            </a:r>
            <a:r>
              <a:rPr lang="en-US" sz="2800" dirty="0" smtClean="0">
                <a:latin typeface="+mn-lt"/>
              </a:rPr>
              <a:t>opposing the                  </a:t>
            </a:r>
          </a:p>
          <a:p>
            <a:pPr eaLnBrk="0" hangingPunct="0">
              <a:spcBef>
                <a:spcPts val="0"/>
              </a:spcBef>
              <a:defRPr/>
            </a:pPr>
            <a:r>
              <a:rPr lang="en-US" sz="2800" dirty="0">
                <a:latin typeface="+mn-lt"/>
              </a:rPr>
              <a:t> </a:t>
            </a:r>
            <a:r>
              <a:rPr lang="en-US" sz="2800" dirty="0" smtClean="0">
                <a:latin typeface="+mn-lt"/>
              </a:rPr>
              <a:t>                        force of the load</a:t>
            </a:r>
            <a:endParaRPr lang="en-US" sz="2800" dirty="0">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667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20"/>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92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73"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89" name="Rectangle 4"/>
          <p:cNvSpPr>
            <a:spLocks noGrp="1" noChangeArrowheads="1"/>
          </p:cNvSpPr>
          <p:nvPr>
            <p:ph type="title"/>
          </p:nvPr>
        </p:nvSpPr>
        <p:spPr>
          <a:xfrm>
            <a:off x="178125" y="142504"/>
            <a:ext cx="8229600" cy="1000496"/>
          </a:xfrm>
        </p:spPr>
        <p:txBody>
          <a:bodyPr/>
          <a:lstStyle/>
          <a:p>
            <a:pPr eaLnBrk="1" hangingPunct="1"/>
            <a:r>
              <a:rPr lang="en-US" sz="4000" dirty="0" smtClean="0">
                <a:solidFill>
                  <a:srgbClr val="00386B"/>
                </a:solidFill>
              </a:rPr>
              <a:t>The Six Simple Machines</a:t>
            </a:r>
          </a:p>
        </p:txBody>
      </p:sp>
      <p:grpSp>
        <p:nvGrpSpPr>
          <p:cNvPr id="12" name="Group 11"/>
          <p:cNvGrpSpPr/>
          <p:nvPr/>
        </p:nvGrpSpPr>
        <p:grpSpPr>
          <a:xfrm>
            <a:off x="276863" y="1411988"/>
            <a:ext cx="2794000" cy="3352551"/>
            <a:chOff x="276863" y="1411988"/>
            <a:chExt cx="2794000" cy="3352551"/>
          </a:xfrm>
        </p:grpSpPr>
        <p:pic>
          <p:nvPicPr>
            <p:cNvPr id="37897"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6863" y="1991176"/>
              <a:ext cx="2794000" cy="277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8" name="Text Box 18"/>
            <p:cNvSpPr txBox="1">
              <a:spLocks noChangeArrowheads="1"/>
            </p:cNvSpPr>
            <p:nvPr/>
          </p:nvSpPr>
          <p:spPr bwMode="auto">
            <a:xfrm>
              <a:off x="393544" y="1411988"/>
              <a:ext cx="25606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gn="ctr">
                <a:spcBef>
                  <a:spcPct val="50000"/>
                </a:spcBef>
              </a:pPr>
              <a:r>
                <a:rPr lang="en-US" sz="2800" dirty="0"/>
                <a:t>Inclined Plane</a:t>
              </a:r>
            </a:p>
          </p:txBody>
        </p:sp>
      </p:grpSp>
      <p:grpSp>
        <p:nvGrpSpPr>
          <p:cNvPr id="14" name="Group 13"/>
          <p:cNvGrpSpPr/>
          <p:nvPr/>
        </p:nvGrpSpPr>
        <p:grpSpPr>
          <a:xfrm>
            <a:off x="6135688" y="1411988"/>
            <a:ext cx="2720975" cy="3311276"/>
            <a:chOff x="6135688" y="1411988"/>
            <a:chExt cx="2720975" cy="3311276"/>
          </a:xfrm>
        </p:grpSpPr>
        <p:pic>
          <p:nvPicPr>
            <p:cNvPr id="37895"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35688" y="1991176"/>
              <a:ext cx="2720975" cy="273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6" name="Text Box 19"/>
            <p:cNvSpPr txBox="1">
              <a:spLocks noChangeArrowheads="1"/>
            </p:cNvSpPr>
            <p:nvPr/>
          </p:nvSpPr>
          <p:spPr bwMode="auto">
            <a:xfrm>
              <a:off x="6609556" y="1411988"/>
              <a:ext cx="17732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gn="ctr">
                <a:spcBef>
                  <a:spcPct val="50000"/>
                </a:spcBef>
              </a:pPr>
              <a:r>
                <a:rPr lang="en-US" sz="2800" dirty="0"/>
                <a:t>Screw</a:t>
              </a:r>
            </a:p>
          </p:txBody>
        </p:sp>
      </p:grpSp>
      <p:grpSp>
        <p:nvGrpSpPr>
          <p:cNvPr id="13" name="Group 12"/>
          <p:cNvGrpSpPr/>
          <p:nvPr/>
        </p:nvGrpSpPr>
        <p:grpSpPr>
          <a:xfrm>
            <a:off x="3327638" y="1411988"/>
            <a:ext cx="2560637" cy="4025651"/>
            <a:chOff x="3327638" y="1411988"/>
            <a:chExt cx="2560637" cy="4025651"/>
          </a:xfrm>
        </p:grpSpPr>
        <p:pic>
          <p:nvPicPr>
            <p:cNvPr id="37893" name="Picture 20" descr="MPj0185046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56225" y="1991176"/>
              <a:ext cx="2303462" cy="344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Text Box 21"/>
            <p:cNvSpPr txBox="1">
              <a:spLocks noChangeArrowheads="1"/>
            </p:cNvSpPr>
            <p:nvPr/>
          </p:nvSpPr>
          <p:spPr bwMode="auto">
            <a:xfrm>
              <a:off x="3327638" y="1411988"/>
              <a:ext cx="25606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gn="ctr">
                <a:spcBef>
                  <a:spcPct val="50000"/>
                </a:spcBef>
              </a:pPr>
              <a:r>
                <a:rPr lang="en-US" sz="2800" dirty="0"/>
                <a:t>Wedge</a:t>
              </a:r>
            </a:p>
          </p:txBody>
        </p:sp>
      </p:gr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Grp="1" noChangeArrowheads="1"/>
          </p:cNvSpPr>
          <p:nvPr>
            <p:ph type="title"/>
          </p:nvPr>
        </p:nvSpPr>
        <p:spPr>
          <a:xfrm>
            <a:off x="299800" y="149900"/>
            <a:ext cx="9144000" cy="742950"/>
          </a:xfrm>
        </p:spPr>
        <p:txBody>
          <a:bodyPr/>
          <a:lstStyle/>
          <a:p>
            <a:pPr eaLnBrk="1" hangingPunct="1"/>
            <a:r>
              <a:rPr lang="en-US" sz="3600" dirty="0" smtClean="0">
                <a:solidFill>
                  <a:srgbClr val="00386B"/>
                </a:solidFill>
              </a:rPr>
              <a:t>Compound Machines</a:t>
            </a:r>
          </a:p>
        </p:txBody>
      </p:sp>
      <p:sp>
        <p:nvSpPr>
          <p:cNvPr id="98306" name="Rectangle 3"/>
          <p:cNvSpPr>
            <a:spLocks noGrp="1" noChangeArrowheads="1"/>
          </p:cNvSpPr>
          <p:nvPr>
            <p:ph type="body" sz="half" idx="1"/>
          </p:nvPr>
        </p:nvSpPr>
        <p:spPr>
          <a:xfrm>
            <a:off x="502173" y="964871"/>
            <a:ext cx="8149775" cy="1063751"/>
          </a:xfrm>
        </p:spPr>
        <p:txBody>
          <a:bodyPr/>
          <a:lstStyle/>
          <a:p>
            <a:pPr marL="0" indent="0">
              <a:spcBef>
                <a:spcPct val="50000"/>
              </a:spcBef>
              <a:buFontTx/>
              <a:buNone/>
            </a:pPr>
            <a:r>
              <a:rPr lang="en-US" sz="2800" dirty="0" smtClean="0"/>
              <a:t>If one simple machine is used after another, the mechanical advantages multiply.</a:t>
            </a:r>
          </a:p>
          <a:p>
            <a:pPr marL="0" indent="0">
              <a:spcBef>
                <a:spcPct val="50000"/>
              </a:spcBef>
              <a:buFontTx/>
              <a:buNone/>
            </a:pPr>
            <a:endParaRPr lang="en-US" sz="2800" dirty="0" smtClean="0"/>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498" y="2379145"/>
            <a:ext cx="5981224" cy="4108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6" name="TextBox 5"/>
              <p:cNvSpPr txBox="1"/>
              <p:nvPr/>
            </p:nvSpPr>
            <p:spPr>
              <a:xfrm>
                <a:off x="2396783" y="2017214"/>
                <a:ext cx="6938128" cy="555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en-US" b="0" i="0" smtClean="0">
                          <a:latin typeface="+mn-lt"/>
                        </a:rPr>
                        <m:t>IM</m:t>
                      </m:r>
                      <m:sSub>
                        <m:sSubPr>
                          <m:ctrlPr>
                            <a:rPr lang="en-US" b="0" i="1" smtClean="0">
                              <a:latin typeface="Cambria Math"/>
                            </a:rPr>
                          </m:ctrlPr>
                        </m:sSubPr>
                        <m:e>
                          <m:r>
                            <m:rPr>
                              <m:nor/>
                            </m:rPr>
                            <a:rPr lang="en-US" b="0" i="0" smtClean="0">
                              <a:latin typeface="+mn-lt"/>
                            </a:rPr>
                            <m:t>A</m:t>
                          </m:r>
                        </m:e>
                        <m:sub>
                          <m:r>
                            <m:rPr>
                              <m:nor/>
                            </m:rPr>
                            <a:rPr lang="en-US" b="0" i="0" smtClean="0">
                              <a:latin typeface="+mn-lt"/>
                            </a:rPr>
                            <m:t>total</m:t>
                          </m:r>
                        </m:sub>
                      </m:sSub>
                      <m:r>
                        <m:rPr>
                          <m:nor/>
                        </m:rPr>
                        <a:rPr lang="en-US" b="0" i="0" smtClean="0">
                          <a:latin typeface="+mn-lt"/>
                        </a:rPr>
                        <m:t> = </m:t>
                      </m:r>
                      <m:r>
                        <m:rPr>
                          <m:nor/>
                        </m:rPr>
                        <a:rPr lang="en-US" b="0" i="0" smtClean="0">
                          <a:latin typeface="+mn-lt"/>
                        </a:rPr>
                        <m:t>IM</m:t>
                      </m:r>
                      <m:sSub>
                        <m:sSubPr>
                          <m:ctrlPr>
                            <a:rPr lang="en-US" b="0" i="1" smtClean="0">
                              <a:latin typeface="Cambria Math"/>
                            </a:rPr>
                          </m:ctrlPr>
                        </m:sSubPr>
                        <m:e>
                          <m:r>
                            <m:rPr>
                              <m:nor/>
                            </m:rPr>
                            <a:rPr lang="en-US" b="0" i="0" smtClean="0">
                              <a:latin typeface="+mn-lt"/>
                            </a:rPr>
                            <m:t>A</m:t>
                          </m:r>
                        </m:e>
                        <m:sub>
                          <m:r>
                            <m:rPr>
                              <m:nor/>
                            </m:rPr>
                            <a:rPr lang="en-US" b="0" i="0" smtClean="0">
                              <a:latin typeface="+mn-lt"/>
                            </a:rPr>
                            <m:t>pulley</m:t>
                          </m:r>
                        </m:sub>
                      </m:sSub>
                      <m:r>
                        <m:rPr>
                          <m:nor/>
                        </m:rPr>
                        <a:rPr lang="en-US" b="0" i="0" smtClean="0">
                          <a:latin typeface="+mn-lt"/>
                        </a:rPr>
                        <m:t>⋅</m:t>
                      </m:r>
                      <m:r>
                        <m:rPr>
                          <m:nor/>
                        </m:rPr>
                        <a:rPr lang="en-US" b="0" i="0" smtClean="0">
                          <a:latin typeface="+mn-lt"/>
                        </a:rPr>
                        <m:t>IM</m:t>
                      </m:r>
                      <m:sSub>
                        <m:sSubPr>
                          <m:ctrlPr>
                            <a:rPr lang="en-US" b="0" i="1" smtClean="0">
                              <a:latin typeface="Cambria Math"/>
                            </a:rPr>
                          </m:ctrlPr>
                        </m:sSubPr>
                        <m:e>
                          <m:r>
                            <m:rPr>
                              <m:nor/>
                            </m:rPr>
                            <a:rPr lang="en-US" b="0" i="0" smtClean="0">
                              <a:latin typeface="+mn-lt"/>
                            </a:rPr>
                            <m:t>A</m:t>
                          </m:r>
                        </m:e>
                        <m:sub>
                          <m:r>
                            <m:rPr>
                              <m:nor/>
                            </m:rPr>
                            <a:rPr lang="en-US" b="0" i="0" smtClean="0">
                              <a:latin typeface="+mn-lt"/>
                            </a:rPr>
                            <m:t>lever</m:t>
                          </m:r>
                        </m:sub>
                      </m:sSub>
                    </m:oMath>
                  </m:oMathPara>
                </a14:m>
                <a:endParaRPr lang="en-US" b="0" dirty="0" smtClean="0">
                  <a:latin typeface="+mn-lt"/>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396783" y="2017214"/>
                <a:ext cx="6938128" cy="555665"/>
              </a:xfrm>
              <a:prstGeom prst="rect">
                <a:avLst/>
              </a:prstGeom>
              <a:blipFill rotWithShape="0">
                <a:blip r:embed="rId4"/>
                <a:stretch>
                  <a:fillRect b="-164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833700" y="3388995"/>
                <a:ext cx="3080459" cy="154279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nor/>
                        </m:rPr>
                        <a:rPr lang="en-US" b="0" i="0" smtClean="0">
                          <a:latin typeface="+mn-lt"/>
                        </a:rPr>
                        <m:t>= </m:t>
                      </m:r>
                      <m:r>
                        <m:rPr>
                          <m:nor/>
                        </m:rPr>
                        <a:rPr lang="en-US" i="0">
                          <a:latin typeface="+mn-lt"/>
                        </a:rPr>
                        <m:t>2⋅</m:t>
                      </m:r>
                      <m:f>
                        <m:fPr>
                          <m:ctrlPr>
                            <a:rPr lang="en-US" b="0" i="1" smtClean="0">
                              <a:latin typeface="Cambria Math"/>
                            </a:rPr>
                          </m:ctrlPr>
                        </m:fPr>
                        <m:num>
                          <m:r>
                            <m:rPr>
                              <m:nor/>
                            </m:rPr>
                            <a:rPr lang="en-US" i="0">
                              <a:latin typeface="+mn-lt"/>
                            </a:rPr>
                            <m:t>12.0 </m:t>
                          </m:r>
                          <m:r>
                            <m:rPr>
                              <m:nor/>
                            </m:rPr>
                            <a:rPr lang="en-US" i="0">
                              <a:latin typeface="+mn-lt"/>
                            </a:rPr>
                            <m:t>ft</m:t>
                          </m:r>
                        </m:num>
                        <m:den>
                          <m:r>
                            <m:rPr>
                              <m:nor/>
                            </m:rPr>
                            <a:rPr lang="en-US" i="0">
                              <a:latin typeface="+mn-lt"/>
                            </a:rPr>
                            <m:t>4.0 </m:t>
                          </m:r>
                          <m:r>
                            <m:rPr>
                              <m:nor/>
                            </m:rPr>
                            <a:rPr lang="en-US" i="0">
                              <a:latin typeface="+mn-lt"/>
                            </a:rPr>
                            <m:t>ft</m:t>
                          </m:r>
                        </m:den>
                      </m:f>
                      <m:r>
                        <m:rPr>
                          <m:nor/>
                        </m:rPr>
                        <a:rPr lang="en-US" b="0" i="0" smtClean="0">
                          <a:latin typeface="+mn-lt"/>
                        </a:rPr>
                        <m:t>= 2</m:t>
                      </m:r>
                      <m:r>
                        <m:rPr>
                          <m:nor/>
                        </m:rPr>
                        <a:rPr lang="en-US" i="0">
                          <a:latin typeface="+mn-lt"/>
                        </a:rPr>
                        <m:t>⋅3</m:t>
                      </m:r>
                      <m:r>
                        <m:rPr>
                          <m:nor/>
                        </m:rPr>
                        <a:rPr lang="en-US" b="0" i="0" smtClean="0">
                          <a:latin typeface="+mn-lt"/>
                        </a:rPr>
                        <m:t> = 6</m:t>
                      </m:r>
                    </m:oMath>
                  </m:oMathPara>
                </a14:m>
                <a:endParaRPr lang="en-US" b="0" dirty="0" smtClean="0">
                  <a:latin typeface="+mn-lt"/>
                </a:endParaRPr>
              </a:p>
              <a:p>
                <a:endParaRPr lang="en-US" b="0" dirty="0" smtClean="0"/>
              </a:p>
              <a:p>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4833700" y="3388995"/>
                <a:ext cx="3080459" cy="1542795"/>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4974108" y="2572879"/>
                <a:ext cx="2240678" cy="80342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US" b="0" i="0" smtClean="0">
                          <a:latin typeface="+mn-lt"/>
                        </a:rPr>
                        <m:t>= #</m:t>
                      </m:r>
                      <m:r>
                        <m:rPr>
                          <m:nor/>
                        </m:rPr>
                        <a:rPr lang="en-US" b="0" i="0" smtClean="0">
                          <a:latin typeface="+mn-lt"/>
                        </a:rPr>
                        <m:t>strands</m:t>
                      </m:r>
                      <m:r>
                        <m:rPr>
                          <m:nor/>
                        </m:rPr>
                        <a:rPr lang="en-US" b="0" i="0" smtClean="0">
                          <a:latin typeface="+mn-lt"/>
                        </a:rPr>
                        <m:t> ∙ </m:t>
                      </m:r>
                      <m:box>
                        <m:boxPr>
                          <m:ctrlPr>
                            <a:rPr lang="en-US" b="0" i="1" smtClean="0">
                              <a:latin typeface="Cambria Math"/>
                              <a:ea typeface="Cambria Math" panose="02040503050406030204" pitchFamily="18" charset="0"/>
                            </a:rPr>
                          </m:ctrlPr>
                        </m:boxPr>
                        <m:e>
                          <m:argPr>
                            <m:argSz m:val="-1"/>
                          </m:argPr>
                          <m:f>
                            <m:fPr>
                              <m:ctrlPr>
                                <a:rPr lang="en-US" b="0" i="1" smtClean="0">
                                  <a:latin typeface="Cambria Math"/>
                                  <a:ea typeface="Cambria Math" panose="02040503050406030204" pitchFamily="18" charset="0"/>
                                </a:rPr>
                              </m:ctrlPr>
                            </m:fPr>
                            <m:num>
                              <m:sSub>
                                <m:sSubPr>
                                  <m:ctrlPr>
                                    <a:rPr lang="en-US" b="0" i="1" smtClean="0">
                                      <a:latin typeface="Cambria Math"/>
                                      <a:ea typeface="Cambria Math" panose="02040503050406030204" pitchFamily="18" charset="0"/>
                                    </a:rPr>
                                  </m:ctrlPr>
                                </m:sSubPr>
                                <m:e>
                                  <m:r>
                                    <m:rPr>
                                      <m:nor/>
                                    </m:rPr>
                                    <a:rPr lang="en-US" b="0" i="0" smtClean="0">
                                      <a:latin typeface="+mn-lt"/>
                                      <a:ea typeface="Cambria Math" panose="02040503050406030204" pitchFamily="18" charset="0"/>
                                    </a:rPr>
                                    <m:t>D</m:t>
                                  </m:r>
                                </m:e>
                                <m:sub>
                                  <m:r>
                                    <m:rPr>
                                      <m:nor/>
                                    </m:rPr>
                                    <a:rPr lang="en-US" b="0" i="0" smtClean="0">
                                      <a:latin typeface="+mn-lt"/>
                                      <a:ea typeface="Cambria Math" panose="02040503050406030204" pitchFamily="18" charset="0"/>
                                    </a:rPr>
                                    <m:t>E</m:t>
                                  </m:r>
                                </m:sub>
                              </m:sSub>
                            </m:num>
                            <m:den>
                              <m:sSub>
                                <m:sSubPr>
                                  <m:ctrlPr>
                                    <a:rPr lang="en-US" b="0" i="1" smtClean="0">
                                      <a:latin typeface="Cambria Math"/>
                                      <a:ea typeface="Cambria Math" panose="02040503050406030204" pitchFamily="18" charset="0"/>
                                    </a:rPr>
                                  </m:ctrlPr>
                                </m:sSubPr>
                                <m:e>
                                  <m:r>
                                    <m:rPr>
                                      <m:nor/>
                                    </m:rPr>
                                    <a:rPr lang="en-US" b="0" i="0" smtClean="0">
                                      <a:latin typeface="+mn-lt"/>
                                      <a:ea typeface="Cambria Math" panose="02040503050406030204" pitchFamily="18" charset="0"/>
                                    </a:rPr>
                                    <m:t>D</m:t>
                                  </m:r>
                                </m:e>
                                <m:sub>
                                  <m:r>
                                    <m:rPr>
                                      <m:nor/>
                                    </m:rPr>
                                    <a:rPr lang="en-US" b="0" i="0" smtClean="0">
                                      <a:latin typeface="+mn-lt"/>
                                      <a:ea typeface="Cambria Math" panose="02040503050406030204" pitchFamily="18" charset="0"/>
                                    </a:rPr>
                                    <m:t>R</m:t>
                                  </m:r>
                                </m:sub>
                              </m:sSub>
                            </m:den>
                          </m:f>
                        </m:e>
                      </m:box>
                    </m:oMath>
                  </m:oMathPara>
                </a14:m>
                <a:endParaRPr lang="en-US" dirty="0">
                  <a:latin typeface="+mn-lt"/>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4974108" y="2572879"/>
                <a:ext cx="2240678" cy="803425"/>
              </a:xfrm>
              <a:prstGeom prst="rect">
                <a:avLst/>
              </a:prstGeom>
              <a:blipFill rotWithShape="0">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7378947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Grp="1" noChangeArrowheads="1"/>
          </p:cNvSpPr>
          <p:nvPr>
            <p:ph type="title"/>
          </p:nvPr>
        </p:nvSpPr>
        <p:spPr>
          <a:xfrm>
            <a:off x="299800" y="149900"/>
            <a:ext cx="9144000" cy="742950"/>
          </a:xfrm>
        </p:spPr>
        <p:txBody>
          <a:bodyPr/>
          <a:lstStyle/>
          <a:p>
            <a:pPr eaLnBrk="1" hangingPunct="1"/>
            <a:r>
              <a:rPr lang="en-US" sz="3600" dirty="0" smtClean="0">
                <a:solidFill>
                  <a:srgbClr val="00386B"/>
                </a:solidFill>
              </a:rPr>
              <a:t>Pulleys In Combination</a:t>
            </a:r>
          </a:p>
        </p:txBody>
      </p:sp>
      <p:sp>
        <p:nvSpPr>
          <p:cNvPr id="98306" name="Rectangle 3"/>
          <p:cNvSpPr>
            <a:spLocks noGrp="1" noChangeArrowheads="1"/>
          </p:cNvSpPr>
          <p:nvPr>
            <p:ph type="body" sz="half" idx="1"/>
          </p:nvPr>
        </p:nvSpPr>
        <p:spPr>
          <a:xfrm>
            <a:off x="826961" y="834965"/>
            <a:ext cx="7942286" cy="1334432"/>
          </a:xfrm>
        </p:spPr>
        <p:txBody>
          <a:bodyPr/>
          <a:lstStyle/>
          <a:p>
            <a:pPr marL="0" indent="0">
              <a:spcBef>
                <a:spcPct val="50000"/>
              </a:spcBef>
              <a:buFontTx/>
              <a:buNone/>
            </a:pPr>
            <a:r>
              <a:rPr lang="en-US" sz="2600" dirty="0" smtClean="0"/>
              <a:t>With separate ropes or cables, the output of one pulley system can become the input of another pulley system.  This is a compound machine.</a:t>
            </a:r>
          </a:p>
        </p:txBody>
      </p:sp>
      <p:sp>
        <p:nvSpPr>
          <p:cNvPr id="196672" name="Rectangle 64"/>
          <p:cNvSpPr>
            <a:spLocks noChangeArrowheads="1"/>
          </p:cNvSpPr>
          <p:nvPr/>
        </p:nvSpPr>
        <p:spPr bwMode="auto">
          <a:xfrm>
            <a:off x="3315560" y="2874117"/>
            <a:ext cx="39274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2600" dirty="0">
                <a:solidFill>
                  <a:srgbClr val="FF0000"/>
                </a:solidFill>
              </a:rPr>
              <a:t>What is the IMA of </a:t>
            </a:r>
            <a:r>
              <a:rPr lang="en-US" sz="2600" dirty="0" smtClean="0">
                <a:solidFill>
                  <a:srgbClr val="FF0000"/>
                </a:solidFill>
              </a:rPr>
              <a:t>this </a:t>
            </a:r>
            <a:r>
              <a:rPr lang="en-US" sz="2600" dirty="0">
                <a:solidFill>
                  <a:srgbClr val="FF0000"/>
                </a:solidFill>
              </a:rPr>
              <a:t>pulley </a:t>
            </a:r>
            <a:r>
              <a:rPr lang="en-US" sz="2600" dirty="0" smtClean="0">
                <a:solidFill>
                  <a:srgbClr val="FF0000"/>
                </a:solidFill>
              </a:rPr>
              <a:t>system?</a:t>
            </a:r>
            <a:endParaRPr lang="en-US" sz="2600" dirty="0">
              <a:solidFill>
                <a:srgbClr val="FF0000"/>
              </a:solidFill>
            </a:endParaRPr>
          </a:p>
        </p:txBody>
      </p:sp>
      <p:grpSp>
        <p:nvGrpSpPr>
          <p:cNvPr id="32" name="Group 31"/>
          <p:cNvGrpSpPr/>
          <p:nvPr/>
        </p:nvGrpSpPr>
        <p:grpSpPr>
          <a:xfrm>
            <a:off x="629580" y="2128838"/>
            <a:ext cx="4133850" cy="4729162"/>
            <a:chOff x="629580" y="2128838"/>
            <a:chExt cx="4133850" cy="4729162"/>
          </a:xfrm>
        </p:grpSpPr>
        <p:grpSp>
          <p:nvGrpSpPr>
            <p:cNvPr id="2" name="Group 72"/>
            <p:cNvGrpSpPr>
              <a:grpSpLocks/>
            </p:cNvGrpSpPr>
            <p:nvPr/>
          </p:nvGrpSpPr>
          <p:grpSpPr bwMode="auto">
            <a:xfrm>
              <a:off x="629580" y="4691063"/>
              <a:ext cx="1943100" cy="355600"/>
              <a:chOff x="0" y="2955"/>
              <a:chExt cx="1224" cy="224"/>
            </a:xfrm>
          </p:grpSpPr>
          <p:sp>
            <p:nvSpPr>
              <p:cNvPr id="98337" name="Text Box 58"/>
              <p:cNvSpPr txBox="1">
                <a:spLocks noChangeArrowheads="1"/>
              </p:cNvSpPr>
              <p:nvPr/>
            </p:nvSpPr>
            <p:spPr bwMode="auto">
              <a:xfrm>
                <a:off x="654" y="2967"/>
                <a:ext cx="57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1600" dirty="0">
                    <a:solidFill>
                      <a:srgbClr val="0000FF"/>
                    </a:solidFill>
                  </a:rPr>
                  <a:t>40 </a:t>
                </a:r>
                <a:r>
                  <a:rPr lang="en-US" sz="1600" dirty="0" err="1" smtClean="0">
                    <a:solidFill>
                      <a:srgbClr val="0000FF"/>
                    </a:solidFill>
                  </a:rPr>
                  <a:t>lbf</a:t>
                </a:r>
                <a:endParaRPr lang="en-US" sz="1600" dirty="0">
                  <a:solidFill>
                    <a:srgbClr val="0000FF"/>
                  </a:solidFill>
                </a:endParaRPr>
              </a:p>
            </p:txBody>
          </p:sp>
          <p:sp>
            <p:nvSpPr>
              <p:cNvPr id="98338" name="Text Box 59"/>
              <p:cNvSpPr txBox="1">
                <a:spLocks noChangeArrowheads="1"/>
              </p:cNvSpPr>
              <p:nvPr/>
            </p:nvSpPr>
            <p:spPr bwMode="auto">
              <a:xfrm>
                <a:off x="0" y="2955"/>
                <a:ext cx="57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1600" dirty="0">
                    <a:solidFill>
                      <a:srgbClr val="0000FF"/>
                    </a:solidFill>
                  </a:rPr>
                  <a:t>40 </a:t>
                </a:r>
                <a:r>
                  <a:rPr lang="en-US" sz="1600" dirty="0" err="1" smtClean="0">
                    <a:solidFill>
                      <a:srgbClr val="0000FF"/>
                    </a:solidFill>
                  </a:rPr>
                  <a:t>lbf</a:t>
                </a:r>
                <a:endParaRPr lang="en-US" sz="1600" dirty="0">
                  <a:solidFill>
                    <a:srgbClr val="0000FF"/>
                  </a:solidFill>
                </a:endParaRPr>
              </a:p>
            </p:txBody>
          </p:sp>
        </p:grpSp>
        <p:grpSp>
          <p:nvGrpSpPr>
            <p:cNvPr id="3" name="Group 73"/>
            <p:cNvGrpSpPr>
              <a:grpSpLocks/>
            </p:cNvGrpSpPr>
            <p:nvPr/>
          </p:nvGrpSpPr>
          <p:grpSpPr bwMode="auto">
            <a:xfrm>
              <a:off x="1245530" y="3533781"/>
              <a:ext cx="1498600" cy="350838"/>
              <a:chOff x="388" y="2226"/>
              <a:chExt cx="944" cy="221"/>
            </a:xfrm>
          </p:grpSpPr>
          <p:sp>
            <p:nvSpPr>
              <p:cNvPr id="98335" name="Text Box 60"/>
              <p:cNvSpPr txBox="1">
                <a:spLocks noChangeArrowheads="1"/>
              </p:cNvSpPr>
              <p:nvPr/>
            </p:nvSpPr>
            <p:spPr bwMode="auto">
              <a:xfrm>
                <a:off x="388" y="2226"/>
                <a:ext cx="57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1600" dirty="0">
                    <a:solidFill>
                      <a:srgbClr val="0000FF"/>
                    </a:solidFill>
                  </a:rPr>
                  <a:t>20 </a:t>
                </a:r>
                <a:r>
                  <a:rPr lang="en-US" sz="1600" dirty="0" err="1" smtClean="0">
                    <a:solidFill>
                      <a:srgbClr val="0000FF"/>
                    </a:solidFill>
                  </a:rPr>
                  <a:t>lbf</a:t>
                </a:r>
                <a:endParaRPr lang="en-US" sz="1600" dirty="0">
                  <a:solidFill>
                    <a:srgbClr val="0000FF"/>
                  </a:solidFill>
                </a:endParaRPr>
              </a:p>
            </p:txBody>
          </p:sp>
          <p:sp>
            <p:nvSpPr>
              <p:cNvPr id="98336" name="Text Box 61"/>
              <p:cNvSpPr txBox="1">
                <a:spLocks noChangeArrowheads="1"/>
              </p:cNvSpPr>
              <p:nvPr/>
            </p:nvSpPr>
            <p:spPr bwMode="auto">
              <a:xfrm>
                <a:off x="762" y="2235"/>
                <a:ext cx="57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1600" dirty="0">
                    <a:solidFill>
                      <a:srgbClr val="0000FF"/>
                    </a:solidFill>
                  </a:rPr>
                  <a:t>20 </a:t>
                </a:r>
                <a:r>
                  <a:rPr lang="en-US" sz="1600" dirty="0" err="1" smtClean="0">
                    <a:solidFill>
                      <a:srgbClr val="0000FF"/>
                    </a:solidFill>
                  </a:rPr>
                  <a:t>lbf</a:t>
                </a:r>
                <a:endParaRPr lang="en-US" sz="1600" dirty="0">
                  <a:solidFill>
                    <a:srgbClr val="0000FF"/>
                  </a:solidFill>
                </a:endParaRPr>
              </a:p>
            </p:txBody>
          </p:sp>
        </p:grpSp>
        <p:grpSp>
          <p:nvGrpSpPr>
            <p:cNvPr id="4" name="Group 74"/>
            <p:cNvGrpSpPr>
              <a:grpSpLocks/>
            </p:cNvGrpSpPr>
            <p:nvPr/>
          </p:nvGrpSpPr>
          <p:grpSpPr bwMode="auto">
            <a:xfrm>
              <a:off x="1348718" y="2419350"/>
              <a:ext cx="1600201" cy="336550"/>
              <a:chOff x="207" y="1547"/>
              <a:chExt cx="1008" cy="212"/>
            </a:xfrm>
          </p:grpSpPr>
          <p:sp>
            <p:nvSpPr>
              <p:cNvPr id="98333" name="Text Box 62"/>
              <p:cNvSpPr txBox="1">
                <a:spLocks noChangeArrowheads="1"/>
              </p:cNvSpPr>
              <p:nvPr/>
            </p:nvSpPr>
            <p:spPr bwMode="auto">
              <a:xfrm>
                <a:off x="207" y="1547"/>
                <a:ext cx="57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1600" dirty="0">
                    <a:solidFill>
                      <a:srgbClr val="0000FF"/>
                    </a:solidFill>
                  </a:rPr>
                  <a:t>10 </a:t>
                </a:r>
                <a:r>
                  <a:rPr lang="en-US" sz="1600" dirty="0" err="1" smtClean="0">
                    <a:solidFill>
                      <a:srgbClr val="0000FF"/>
                    </a:solidFill>
                  </a:rPr>
                  <a:t>lbf</a:t>
                </a:r>
                <a:endParaRPr lang="en-US" sz="1600" dirty="0">
                  <a:solidFill>
                    <a:srgbClr val="0000FF"/>
                  </a:solidFill>
                </a:endParaRPr>
              </a:p>
            </p:txBody>
          </p:sp>
          <p:sp>
            <p:nvSpPr>
              <p:cNvPr id="98334" name="Text Box 63"/>
              <p:cNvSpPr txBox="1">
                <a:spLocks noChangeArrowheads="1"/>
              </p:cNvSpPr>
              <p:nvPr/>
            </p:nvSpPr>
            <p:spPr bwMode="auto">
              <a:xfrm>
                <a:off x="645" y="1547"/>
                <a:ext cx="57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1600" dirty="0">
                    <a:solidFill>
                      <a:srgbClr val="0000FF"/>
                    </a:solidFill>
                  </a:rPr>
                  <a:t>10 </a:t>
                </a:r>
                <a:r>
                  <a:rPr lang="en-US" sz="1600" dirty="0" err="1" smtClean="0">
                    <a:solidFill>
                      <a:srgbClr val="0000FF"/>
                    </a:solidFill>
                  </a:rPr>
                  <a:t>lbf</a:t>
                </a:r>
                <a:endParaRPr lang="en-US" sz="1600" dirty="0">
                  <a:solidFill>
                    <a:srgbClr val="0000FF"/>
                  </a:solidFill>
                </a:endParaRPr>
              </a:p>
            </p:txBody>
          </p:sp>
        </p:grpSp>
        <p:pic>
          <p:nvPicPr>
            <p:cNvPr id="98322" name="Picture 52" descr="pulley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9230" y="2762250"/>
              <a:ext cx="514350" cy="84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23" name="Picture 50" descr="pulley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9680" y="3848100"/>
              <a:ext cx="514350" cy="84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24" name="Line 44"/>
            <p:cNvSpPr>
              <a:spLocks noChangeShapeType="1"/>
            </p:cNvSpPr>
            <p:nvPr/>
          </p:nvSpPr>
          <p:spPr bwMode="auto">
            <a:xfrm>
              <a:off x="762930" y="2338388"/>
              <a:ext cx="40005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98325" name="Picture 45" descr="pulley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9180" y="5038725"/>
              <a:ext cx="514350" cy="84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26" name="Line 48"/>
            <p:cNvSpPr>
              <a:spLocks noChangeShapeType="1"/>
            </p:cNvSpPr>
            <p:nvPr/>
          </p:nvSpPr>
          <p:spPr bwMode="auto">
            <a:xfrm flipV="1">
              <a:off x="1272518" y="2347913"/>
              <a:ext cx="23813" cy="29098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8327" name="Line 51"/>
            <p:cNvSpPr>
              <a:spLocks noChangeShapeType="1"/>
            </p:cNvSpPr>
            <p:nvPr/>
          </p:nvSpPr>
          <p:spPr bwMode="auto">
            <a:xfrm flipV="1">
              <a:off x="1458255" y="2338388"/>
              <a:ext cx="14288" cy="18192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8328" name="Line 54"/>
            <p:cNvSpPr>
              <a:spLocks noChangeShapeType="1"/>
            </p:cNvSpPr>
            <p:nvPr/>
          </p:nvSpPr>
          <p:spPr bwMode="auto">
            <a:xfrm flipV="1">
              <a:off x="1667805" y="2347913"/>
              <a:ext cx="0" cy="7143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98329" name="Picture 56"/>
            <p:cNvPicPr>
              <a:picLocks noChangeAspect="1" noChangeArrowheads="1"/>
            </p:cNvPicPr>
            <p:nvPr/>
          </p:nvPicPr>
          <p:blipFill>
            <a:blip r:embed="rId4" cstate="print">
              <a:extLst>
                <a:ext uri="{28A0092B-C50C-407E-A947-70E740481C1C}">
                  <a14:useLocalDpi xmlns:a14="http://schemas.microsoft.com/office/drawing/2010/main" val="0"/>
                </a:ext>
              </a:extLst>
            </a:blip>
            <a:srcRect l="34706" t="70996" r="9465"/>
            <a:stretch>
              <a:fillRect/>
            </a:stretch>
          </p:blipFill>
          <p:spPr bwMode="auto">
            <a:xfrm>
              <a:off x="1115355" y="5768975"/>
              <a:ext cx="76835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30" name="Text Box 57"/>
            <p:cNvSpPr txBox="1">
              <a:spLocks noChangeArrowheads="1"/>
            </p:cNvSpPr>
            <p:nvPr/>
          </p:nvSpPr>
          <p:spPr bwMode="auto">
            <a:xfrm>
              <a:off x="1895443" y="5889002"/>
              <a:ext cx="208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dirty="0">
                  <a:solidFill>
                    <a:srgbClr val="0000FF"/>
                  </a:solidFill>
                </a:rPr>
                <a:t>80 </a:t>
              </a:r>
              <a:r>
                <a:rPr lang="en-US" dirty="0" err="1" smtClean="0">
                  <a:solidFill>
                    <a:srgbClr val="0000FF"/>
                  </a:solidFill>
                </a:rPr>
                <a:t>lbf</a:t>
              </a:r>
              <a:endParaRPr lang="en-US" dirty="0">
                <a:solidFill>
                  <a:srgbClr val="0000FF"/>
                </a:solidFill>
              </a:endParaRPr>
            </a:p>
          </p:txBody>
        </p:sp>
        <p:sp>
          <p:nvSpPr>
            <p:cNvPr id="98331" name="Line 49"/>
            <p:cNvSpPr>
              <a:spLocks noChangeShapeType="1"/>
            </p:cNvSpPr>
            <p:nvPr/>
          </p:nvSpPr>
          <p:spPr bwMode="auto">
            <a:xfrm flipH="1" flipV="1">
              <a:off x="1686855" y="4643438"/>
              <a:ext cx="23813" cy="5905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8332" name="Line 53"/>
            <p:cNvSpPr>
              <a:spLocks noChangeShapeType="1"/>
            </p:cNvSpPr>
            <p:nvPr/>
          </p:nvSpPr>
          <p:spPr bwMode="auto">
            <a:xfrm flipH="1" flipV="1">
              <a:off x="1891643" y="3576638"/>
              <a:ext cx="19050" cy="5143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8321" name="Line 55"/>
            <p:cNvSpPr>
              <a:spLocks noChangeShapeType="1"/>
            </p:cNvSpPr>
            <p:nvPr/>
          </p:nvSpPr>
          <p:spPr bwMode="auto">
            <a:xfrm flipV="1">
              <a:off x="2128180" y="2128838"/>
              <a:ext cx="12700" cy="94297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6" name="TextBox 5"/>
          <p:cNvSpPr txBox="1">
            <a:spLocks noRot="1" noChangeAspect="1" noMove="1" noResize="1" noEditPoints="1" noAdjustHandles="1" noChangeArrowheads="1" noChangeShapeType="1" noTextEdit="1"/>
          </p:cNvSpPr>
          <p:nvPr/>
        </p:nvSpPr>
        <p:spPr>
          <a:xfrm>
            <a:off x="2957029" y="4052251"/>
            <a:ext cx="4434676" cy="461665"/>
          </a:xfrm>
          <a:prstGeom prst="rect">
            <a:avLst/>
          </a:prstGeom>
          <a:blipFill rotWithShape="1">
            <a:blip r:embed="rId5" cstate="print"/>
            <a:stretch>
              <a:fillRect b="-5333"/>
            </a:stretch>
          </a:blipFill>
        </p:spPr>
        <p:txBody>
          <a:bodyPr/>
          <a:lstStyle/>
          <a:p>
            <a:r>
              <a:rPr lang="en-US">
                <a:noFill/>
              </a:rPr>
              <a:t> </a:t>
            </a:r>
          </a:p>
        </p:txBody>
      </p:sp>
      <p:sp>
        <p:nvSpPr>
          <p:cNvPr id="7" name="TextBox 6"/>
          <p:cNvSpPr txBox="1">
            <a:spLocks noRot="1" noChangeAspect="1" noMove="1" noResize="1" noEditPoints="1" noAdjustHandles="1" noChangeArrowheads="1" noChangeShapeType="1" noTextEdit="1"/>
          </p:cNvSpPr>
          <p:nvPr/>
        </p:nvSpPr>
        <p:spPr>
          <a:xfrm>
            <a:off x="3841619" y="4643438"/>
            <a:ext cx="909223" cy="461665"/>
          </a:xfrm>
          <a:prstGeom prst="rect">
            <a:avLst/>
          </a:prstGeom>
          <a:blipFill rotWithShape="1">
            <a:blip r:embed="rId6" cstate="print"/>
            <a:stretch>
              <a:fillRect/>
            </a:stretch>
          </a:blipFill>
        </p:spPr>
        <p:txBody>
          <a:bodyPr/>
          <a:lstStyle/>
          <a:p>
            <a:r>
              <a:rPr lang="en-US">
                <a:noFill/>
              </a:rPr>
              <a:t> </a:t>
            </a:r>
          </a:p>
        </p:txBody>
      </p:sp>
      <p:sp>
        <p:nvSpPr>
          <p:cNvPr id="38" name="TextBox 37"/>
          <p:cNvSpPr txBox="1">
            <a:spLocks noRot="1" noChangeAspect="1" noMove="1" noResize="1" noEditPoints="1" noAdjustHandles="1" noChangeArrowheads="1" noChangeShapeType="1" noTextEdit="1"/>
          </p:cNvSpPr>
          <p:nvPr/>
        </p:nvSpPr>
        <p:spPr>
          <a:xfrm>
            <a:off x="4658422" y="4647555"/>
            <a:ext cx="594522" cy="461665"/>
          </a:xfrm>
          <a:prstGeom prst="rect">
            <a:avLst/>
          </a:prstGeom>
          <a:blipFill rotWithShape="1">
            <a:blip r:embed="rId7" cstate="print"/>
            <a:stretch>
              <a:fillRect/>
            </a:stretch>
          </a:blipFill>
        </p:spPr>
        <p:txBody>
          <a:bodyPr/>
          <a:lstStyle/>
          <a:p>
            <a:r>
              <a:rPr lang="en-US">
                <a:noFill/>
              </a:rPr>
              <a:t> </a:t>
            </a:r>
          </a:p>
        </p:txBody>
      </p:sp>
      <p:sp>
        <p:nvSpPr>
          <p:cNvPr id="39" name="TextBox 38"/>
          <p:cNvSpPr txBox="1">
            <a:spLocks noRot="1" noChangeAspect="1" noMove="1" noResize="1" noEditPoints="1" noAdjustHandles="1" noChangeArrowheads="1" noChangeShapeType="1" noTextEdit="1"/>
          </p:cNvSpPr>
          <p:nvPr/>
        </p:nvSpPr>
        <p:spPr>
          <a:xfrm>
            <a:off x="5174367" y="4649747"/>
            <a:ext cx="1009635" cy="461665"/>
          </a:xfrm>
          <a:prstGeom prst="rect">
            <a:avLst/>
          </a:prstGeom>
          <a:blipFill rotWithShape="1">
            <a:blip r:embed="rId8" cstate="print"/>
            <a:stretch>
              <a:fillRect/>
            </a:stretch>
          </a:blipFill>
        </p:spPr>
        <p:txBody>
          <a:bodyPr/>
          <a:lstStyle/>
          <a:p>
            <a:r>
              <a:rPr lang="en-US">
                <a:noFill/>
              </a:rPr>
              <a:t> </a:t>
            </a:r>
          </a:p>
        </p:txBody>
      </p:sp>
    </p:spTree>
    <p:extLst>
      <p:ext uri="{BB962C8B-B14F-4D97-AF65-F5344CB8AC3E}">
        <p14:creationId xmlns:p14="http://schemas.microsoft.com/office/powerpoint/2010/main" val="126286903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38" grpId="0" animBg="1"/>
      <p:bldP spid="39"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26" name="Rectangle 2"/>
          <p:cNvSpPr>
            <a:spLocks noGrp="1" noChangeArrowheads="1"/>
          </p:cNvSpPr>
          <p:nvPr>
            <p:ph type="title"/>
          </p:nvPr>
        </p:nvSpPr>
        <p:spPr>
          <a:xfrm>
            <a:off x="299800" y="149900"/>
            <a:ext cx="3762375" cy="895350"/>
          </a:xfrm>
        </p:spPr>
        <p:txBody>
          <a:bodyPr/>
          <a:lstStyle/>
          <a:p>
            <a:pPr eaLnBrk="1" hangingPunct="1"/>
            <a:r>
              <a:rPr lang="en-US" sz="3600" dirty="0" smtClean="0">
                <a:solidFill>
                  <a:srgbClr val="00386B"/>
                </a:solidFill>
              </a:rPr>
              <a:t>Pulley AMA</a:t>
            </a:r>
          </a:p>
        </p:txBody>
      </p:sp>
      <p:graphicFrame>
        <p:nvGraphicFramePr>
          <p:cNvPr id="8222" name="Object 30"/>
          <p:cNvGraphicFramePr>
            <a:graphicFrameLocks noGrp="1" noChangeAspect="1"/>
          </p:cNvGraphicFramePr>
          <p:nvPr>
            <p:ph idx="1"/>
          </p:nvPr>
        </p:nvGraphicFramePr>
        <p:xfrm>
          <a:off x="3604196" y="555499"/>
          <a:ext cx="1924368" cy="1271349"/>
        </p:xfrm>
        <a:graphic>
          <a:graphicData uri="http://schemas.openxmlformats.org/presentationml/2006/ole">
            <mc:AlternateContent xmlns:mc="http://schemas.openxmlformats.org/markup-compatibility/2006">
              <mc:Choice xmlns:v="urn:schemas-microsoft-com:vml" Requires="v">
                <p:oleObj spid="_x0000_s8362" name="Equation" r:id="rId4" imgW="710891" imgH="469696" progId="">
                  <p:embed/>
                </p:oleObj>
              </mc:Choice>
              <mc:Fallback>
                <p:oleObj name="Equation" r:id="rId4" imgW="710891" imgH="469696" progId="">
                  <p:embed/>
                  <p:pic>
                    <p:nvPicPr>
                      <p:cNvPr id="0" name="Picture 146"/>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4196" y="555499"/>
                        <a:ext cx="1924368" cy="12713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27" name="Text Box 43"/>
          <p:cNvSpPr txBox="1">
            <a:spLocks noChangeArrowheads="1"/>
          </p:cNvSpPr>
          <p:nvPr/>
        </p:nvSpPr>
        <p:spPr bwMode="auto">
          <a:xfrm>
            <a:off x="814753" y="1854958"/>
            <a:ext cx="6056312"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2800" dirty="0"/>
              <a:t>What is the AMA of the pulley system on the right?</a:t>
            </a:r>
          </a:p>
        </p:txBody>
      </p:sp>
      <p:grpSp>
        <p:nvGrpSpPr>
          <p:cNvPr id="21" name="Group 20"/>
          <p:cNvGrpSpPr/>
          <p:nvPr/>
        </p:nvGrpSpPr>
        <p:grpSpPr>
          <a:xfrm>
            <a:off x="7423150" y="-81025"/>
            <a:ext cx="1720851" cy="6858000"/>
            <a:chOff x="7423150" y="0"/>
            <a:chExt cx="1720851" cy="6858000"/>
          </a:xfrm>
        </p:grpSpPr>
        <p:pic>
          <p:nvPicPr>
            <p:cNvPr id="8237"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23150" y="0"/>
              <a:ext cx="1028700" cy="561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8"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l="34706" t="70996" r="9465"/>
            <a:stretch>
              <a:fillRect/>
            </a:stretch>
          </p:blipFill>
          <p:spPr bwMode="auto">
            <a:xfrm>
              <a:off x="7593013" y="5768975"/>
              <a:ext cx="76835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39" name="Text Box 7"/>
            <p:cNvSpPr txBox="1">
              <a:spLocks noChangeArrowheads="1"/>
            </p:cNvSpPr>
            <p:nvPr/>
          </p:nvSpPr>
          <p:spPr bwMode="auto">
            <a:xfrm>
              <a:off x="7438100" y="6023700"/>
              <a:ext cx="10953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gn="ctr">
                <a:spcBef>
                  <a:spcPct val="50000"/>
                </a:spcBef>
              </a:pPr>
              <a:r>
                <a:rPr lang="en-US" sz="1800" b="1" dirty="0">
                  <a:solidFill>
                    <a:schemeClr val="bg1"/>
                  </a:solidFill>
                </a:rPr>
                <a:t>800 lb</a:t>
              </a:r>
            </a:p>
          </p:txBody>
        </p:sp>
        <p:sp>
          <p:nvSpPr>
            <p:cNvPr id="8240" name="Text Box 38"/>
            <p:cNvSpPr txBox="1">
              <a:spLocks noChangeArrowheads="1"/>
            </p:cNvSpPr>
            <p:nvPr/>
          </p:nvSpPr>
          <p:spPr bwMode="auto">
            <a:xfrm>
              <a:off x="8185151" y="4943475"/>
              <a:ext cx="958850"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1800"/>
                <a:t>230 lb</a:t>
              </a:r>
            </a:p>
          </p:txBody>
        </p:sp>
        <p:sp>
          <p:nvSpPr>
            <p:cNvPr id="8236" name="Line 37"/>
            <p:cNvSpPr>
              <a:spLocks noChangeShapeType="1"/>
            </p:cNvSpPr>
            <p:nvPr/>
          </p:nvSpPr>
          <p:spPr bwMode="auto">
            <a:xfrm flipV="1">
              <a:off x="7972425" y="5426075"/>
              <a:ext cx="0" cy="3429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aphicFrame>
        <p:nvGraphicFramePr>
          <p:cNvPr id="216111" name="Object 31"/>
          <p:cNvGraphicFramePr>
            <a:graphicFrameLocks noChangeAspect="1"/>
          </p:cNvGraphicFramePr>
          <p:nvPr/>
        </p:nvGraphicFramePr>
        <p:xfrm>
          <a:off x="854358" y="2872363"/>
          <a:ext cx="2055812" cy="1052512"/>
        </p:xfrm>
        <a:graphic>
          <a:graphicData uri="http://schemas.openxmlformats.org/presentationml/2006/ole">
            <mc:AlternateContent xmlns:mc="http://schemas.openxmlformats.org/markup-compatibility/2006">
              <mc:Choice xmlns:v="urn:schemas-microsoft-com:vml" Requires="v">
                <p:oleObj spid="_x0000_s8363" name="Equation" r:id="rId8" imgW="939392" imgH="406224" progId="">
                  <p:embed/>
                </p:oleObj>
              </mc:Choice>
              <mc:Fallback>
                <p:oleObj name="Equation" r:id="rId8" imgW="939392" imgH="406224" progId="">
                  <p:embed/>
                  <p:pic>
                    <p:nvPicPr>
                      <p:cNvPr id="0" name="Picture 14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4358" y="2872363"/>
                        <a:ext cx="2055812" cy="1052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6112" name="Line 48"/>
          <p:cNvSpPr>
            <a:spLocks noChangeShapeType="1"/>
          </p:cNvSpPr>
          <p:nvPr/>
        </p:nvSpPr>
        <p:spPr bwMode="auto">
          <a:xfrm>
            <a:off x="2543658" y="2936263"/>
            <a:ext cx="304800" cy="37623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113" name="Line 49"/>
          <p:cNvSpPr>
            <a:spLocks noChangeShapeType="1"/>
          </p:cNvSpPr>
          <p:nvPr/>
        </p:nvSpPr>
        <p:spPr bwMode="auto">
          <a:xfrm>
            <a:off x="2573883" y="3514113"/>
            <a:ext cx="260350" cy="3778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114" name="Text Box 50"/>
          <p:cNvSpPr txBox="1">
            <a:spLocks noChangeArrowheads="1"/>
          </p:cNvSpPr>
          <p:nvPr/>
        </p:nvSpPr>
        <p:spPr bwMode="auto">
          <a:xfrm>
            <a:off x="3349908" y="3140650"/>
            <a:ext cx="38925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2800">
                <a:solidFill>
                  <a:srgbClr val="FF0000"/>
                </a:solidFill>
              </a:rPr>
              <a:t>AMA = 3.48 = 3.48:1</a:t>
            </a:r>
          </a:p>
        </p:txBody>
      </p:sp>
      <p:sp>
        <p:nvSpPr>
          <p:cNvPr id="216115" name="Rectangle 51"/>
          <p:cNvSpPr>
            <a:spLocks noChangeArrowheads="1"/>
          </p:cNvSpPr>
          <p:nvPr/>
        </p:nvSpPr>
        <p:spPr bwMode="auto">
          <a:xfrm>
            <a:off x="814753" y="4082220"/>
            <a:ext cx="6008687"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dirty="0"/>
              <a:t>What is the efficiency of </a:t>
            </a:r>
            <a:r>
              <a:rPr lang="en-US" sz="2800" dirty="0" smtClean="0"/>
              <a:t>this </a:t>
            </a:r>
            <a:r>
              <a:rPr lang="en-US" sz="2800" dirty="0"/>
              <a:t>pulley </a:t>
            </a:r>
            <a:r>
              <a:rPr lang="en-US" sz="2800" dirty="0" smtClean="0"/>
              <a:t>system?</a:t>
            </a:r>
            <a:endParaRPr lang="en-US" sz="2800" dirty="0"/>
          </a:p>
        </p:txBody>
      </p:sp>
      <p:graphicFrame>
        <p:nvGraphicFramePr>
          <p:cNvPr id="216117" name="Object 32"/>
          <p:cNvGraphicFramePr>
            <a:graphicFrameLocks noChangeAspect="1"/>
          </p:cNvGraphicFramePr>
          <p:nvPr/>
        </p:nvGraphicFramePr>
        <p:xfrm>
          <a:off x="5175068" y="5114250"/>
          <a:ext cx="2079625" cy="1157288"/>
        </p:xfrm>
        <a:graphic>
          <a:graphicData uri="http://schemas.openxmlformats.org/presentationml/2006/ole">
            <mc:AlternateContent xmlns:mc="http://schemas.openxmlformats.org/markup-compatibility/2006">
              <mc:Choice xmlns:v="urn:schemas-microsoft-com:vml" Requires="v">
                <p:oleObj spid="_x0000_s8364" name="Equation" r:id="rId10" imgW="774364" imgH="431613" progId="">
                  <p:embed/>
                </p:oleObj>
              </mc:Choice>
              <mc:Fallback>
                <p:oleObj name="Equation" r:id="rId10" imgW="774364" imgH="431613" progId="">
                  <p:embed/>
                  <p:pic>
                    <p:nvPicPr>
                      <p:cNvPr id="0" name="Picture 14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75068" y="5114250"/>
                        <a:ext cx="2079625" cy="1157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6118" name="Text Box 54"/>
          <p:cNvSpPr txBox="1">
            <a:spLocks noChangeArrowheads="1"/>
          </p:cNvSpPr>
          <p:nvPr/>
        </p:nvSpPr>
        <p:spPr bwMode="auto">
          <a:xfrm>
            <a:off x="355235" y="5399480"/>
            <a:ext cx="25114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gn="r"/>
            <a:r>
              <a:rPr lang="en-US" sz="2800" dirty="0">
                <a:solidFill>
                  <a:srgbClr val="FF0000"/>
                </a:solidFill>
              </a:rPr>
              <a:t>% Efficiency =</a:t>
            </a:r>
            <a:r>
              <a:rPr lang="en-US" dirty="0">
                <a:solidFill>
                  <a:srgbClr val="FF0000"/>
                </a:solidFill>
              </a:rPr>
              <a:t> </a:t>
            </a:r>
          </a:p>
        </p:txBody>
      </p:sp>
      <p:sp>
        <p:nvSpPr>
          <p:cNvPr id="216119" name="Text Box 55"/>
          <p:cNvSpPr txBox="1">
            <a:spLocks noChangeArrowheads="1"/>
          </p:cNvSpPr>
          <p:nvPr/>
        </p:nvSpPr>
        <p:spPr bwMode="auto">
          <a:xfrm>
            <a:off x="4768668" y="6188988"/>
            <a:ext cx="12779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sz="2800">
                <a:solidFill>
                  <a:srgbClr val="FF0000"/>
                </a:solidFill>
              </a:rPr>
              <a:t>= 87%</a:t>
            </a:r>
          </a:p>
        </p:txBody>
      </p:sp>
      <p:graphicFrame>
        <p:nvGraphicFramePr>
          <p:cNvPr id="216123" name="Object 33"/>
          <p:cNvGraphicFramePr>
            <a:graphicFrameLocks noChangeAspect="1"/>
          </p:cNvGraphicFramePr>
          <p:nvPr/>
        </p:nvGraphicFramePr>
        <p:xfrm>
          <a:off x="2811280" y="5158700"/>
          <a:ext cx="2322513" cy="1065213"/>
        </p:xfrm>
        <a:graphic>
          <a:graphicData uri="http://schemas.openxmlformats.org/presentationml/2006/ole">
            <mc:AlternateContent xmlns:mc="http://schemas.openxmlformats.org/markup-compatibility/2006">
              <mc:Choice xmlns:v="urn:schemas-microsoft-com:vml" Requires="v">
                <p:oleObj spid="_x0000_s8365" name="Equation" r:id="rId12" imgW="939392" imgH="431613" progId="">
                  <p:embed/>
                </p:oleObj>
              </mc:Choice>
              <mc:Fallback>
                <p:oleObj name="Equation" r:id="rId12" imgW="939392" imgH="431613" progId="">
                  <p:embed/>
                  <p:pic>
                    <p:nvPicPr>
                      <p:cNvPr id="0" name="Picture 14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11280" y="5158700"/>
                        <a:ext cx="2322513" cy="1065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61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611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61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611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6115"/>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6118"/>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216123"/>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216117"/>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161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112" grpId="0" animBg="1"/>
      <p:bldP spid="216113" grpId="0" animBg="1"/>
      <p:bldP spid="216114" grpId="0"/>
      <p:bldP spid="216115" grpId="0"/>
      <p:bldP spid="216118" grpId="0"/>
      <p:bldP spid="21611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6" name="Rectangle 2"/>
          <p:cNvSpPr>
            <a:spLocks noGrp="1" noChangeArrowheads="1"/>
          </p:cNvSpPr>
          <p:nvPr>
            <p:ph type="title"/>
          </p:nvPr>
        </p:nvSpPr>
        <p:spPr>
          <a:xfrm>
            <a:off x="419725" y="1096941"/>
            <a:ext cx="8394492" cy="1376313"/>
          </a:xfrm>
        </p:spPr>
        <p:txBody>
          <a:bodyPr/>
          <a:lstStyle/>
          <a:p>
            <a:pPr eaLnBrk="1" hangingPunct="1"/>
            <a:r>
              <a:rPr lang="en-US" sz="2800" dirty="0" smtClean="0">
                <a:solidFill>
                  <a:srgbClr val="00386B"/>
                </a:solidFill>
              </a:rPr>
              <a:t>Pulley IMA = # strands opposing load </a:t>
            </a:r>
            <a:r>
              <a:rPr lang="en-US" sz="2800" b="1" u="sng" dirty="0" smtClean="0">
                <a:solidFill>
                  <a:srgbClr val="00386B"/>
                </a:solidFill>
              </a:rPr>
              <a:t>only</a:t>
            </a:r>
            <a:r>
              <a:rPr lang="en-US" sz="2800" dirty="0" smtClean="0">
                <a:solidFill>
                  <a:srgbClr val="00386B"/>
                </a:solidFill>
              </a:rPr>
              <a:t> if strands are opposite/parallel to resistance force.</a:t>
            </a:r>
          </a:p>
        </p:txBody>
      </p:sp>
      <p:pic>
        <p:nvPicPr>
          <p:cNvPr id="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220" y="2651459"/>
            <a:ext cx="2914650" cy="3069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04990" y="2680865"/>
            <a:ext cx="2286000" cy="3233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4"/>
          <p:cNvSpPr txBox="1">
            <a:spLocks noChangeArrowheads="1"/>
          </p:cNvSpPr>
          <p:nvPr/>
        </p:nvSpPr>
        <p:spPr bwMode="auto">
          <a:xfrm>
            <a:off x="1589005" y="5813540"/>
            <a:ext cx="17462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gn="ctr"/>
            <a:r>
              <a:rPr lang="en-US" sz="2800" dirty="0" smtClean="0"/>
              <a:t>IMA=2</a:t>
            </a:r>
            <a:endParaRPr lang="en-US" sz="2800" dirty="0"/>
          </a:p>
        </p:txBody>
      </p:sp>
      <p:sp>
        <p:nvSpPr>
          <p:cNvPr id="25" name="TextBox 4"/>
          <p:cNvSpPr txBox="1">
            <a:spLocks noChangeArrowheads="1"/>
          </p:cNvSpPr>
          <p:nvPr/>
        </p:nvSpPr>
        <p:spPr bwMode="auto">
          <a:xfrm>
            <a:off x="4275296" y="5654590"/>
            <a:ext cx="420435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gn="ctr"/>
            <a:r>
              <a:rPr lang="en-US" sz="2800" dirty="0"/>
              <a:t>Calculating </a:t>
            </a:r>
            <a:r>
              <a:rPr lang="en-US" sz="2800" dirty="0" smtClean="0"/>
              <a:t>IMA </a:t>
            </a:r>
          </a:p>
          <a:p>
            <a:pPr algn="ctr"/>
            <a:r>
              <a:rPr lang="en-US" sz="2800" dirty="0" smtClean="0"/>
              <a:t>requires trigonometry</a:t>
            </a:r>
            <a:endParaRPr lang="en-US" sz="2800" dirty="0"/>
          </a:p>
        </p:txBody>
      </p:sp>
      <p:pic>
        <p:nvPicPr>
          <p:cNvPr id="1024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34021" y="2483359"/>
            <a:ext cx="695325"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04220" y="2470484"/>
            <a:ext cx="695325"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2"/>
          <p:cNvSpPr txBox="1">
            <a:spLocks noChangeArrowheads="1"/>
          </p:cNvSpPr>
          <p:nvPr/>
        </p:nvSpPr>
        <p:spPr bwMode="auto">
          <a:xfrm>
            <a:off x="421643" y="374755"/>
            <a:ext cx="8962197" cy="930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6000">
                <a:solidFill>
                  <a:srgbClr val="0000FF"/>
                </a:solidFill>
                <a:latin typeface="+mj-lt"/>
                <a:ea typeface="+mj-ea"/>
                <a:cs typeface="+mj-cs"/>
              </a:defRPr>
            </a:lvl1pPr>
            <a:lvl2pPr algn="l" rtl="0" eaLnBrk="0" fontAlgn="base" hangingPunct="0">
              <a:spcBef>
                <a:spcPct val="0"/>
              </a:spcBef>
              <a:spcAft>
                <a:spcPct val="0"/>
              </a:spcAft>
              <a:defRPr sz="6000">
                <a:solidFill>
                  <a:srgbClr val="0000FF"/>
                </a:solidFill>
                <a:latin typeface="Arial" charset="0"/>
              </a:defRPr>
            </a:lvl2pPr>
            <a:lvl3pPr algn="l" rtl="0" eaLnBrk="0" fontAlgn="base" hangingPunct="0">
              <a:spcBef>
                <a:spcPct val="0"/>
              </a:spcBef>
              <a:spcAft>
                <a:spcPct val="0"/>
              </a:spcAft>
              <a:defRPr sz="6000">
                <a:solidFill>
                  <a:srgbClr val="0000FF"/>
                </a:solidFill>
                <a:latin typeface="Arial" charset="0"/>
              </a:defRPr>
            </a:lvl3pPr>
            <a:lvl4pPr algn="l" rtl="0" eaLnBrk="0" fontAlgn="base" hangingPunct="0">
              <a:spcBef>
                <a:spcPct val="0"/>
              </a:spcBef>
              <a:spcAft>
                <a:spcPct val="0"/>
              </a:spcAft>
              <a:defRPr sz="6000">
                <a:solidFill>
                  <a:srgbClr val="0000FF"/>
                </a:solidFill>
                <a:latin typeface="Arial" charset="0"/>
              </a:defRPr>
            </a:lvl4pPr>
            <a:lvl5pPr algn="l" rtl="0" eaLnBrk="0" fontAlgn="base" hangingPunct="0">
              <a:spcBef>
                <a:spcPct val="0"/>
              </a:spcBef>
              <a:spcAft>
                <a:spcPct val="0"/>
              </a:spcAft>
              <a:defRPr sz="6000">
                <a:solidFill>
                  <a:srgbClr val="0000FF"/>
                </a:solidFill>
                <a:latin typeface="Arial" charset="0"/>
              </a:defRPr>
            </a:lvl5pPr>
            <a:lvl6pPr marL="457200" algn="l" rtl="0" fontAlgn="base">
              <a:spcBef>
                <a:spcPct val="0"/>
              </a:spcBef>
              <a:spcAft>
                <a:spcPct val="0"/>
              </a:spcAft>
              <a:defRPr sz="6000">
                <a:solidFill>
                  <a:srgbClr val="0000FF"/>
                </a:solidFill>
                <a:latin typeface="Arial" charset="0"/>
              </a:defRPr>
            </a:lvl6pPr>
            <a:lvl7pPr marL="914400" algn="l" rtl="0" fontAlgn="base">
              <a:spcBef>
                <a:spcPct val="0"/>
              </a:spcBef>
              <a:spcAft>
                <a:spcPct val="0"/>
              </a:spcAft>
              <a:defRPr sz="6000">
                <a:solidFill>
                  <a:srgbClr val="0000FF"/>
                </a:solidFill>
                <a:latin typeface="Arial" charset="0"/>
              </a:defRPr>
            </a:lvl7pPr>
            <a:lvl8pPr marL="1371600" algn="l" rtl="0" fontAlgn="base">
              <a:spcBef>
                <a:spcPct val="0"/>
              </a:spcBef>
              <a:spcAft>
                <a:spcPct val="0"/>
              </a:spcAft>
              <a:defRPr sz="6000">
                <a:solidFill>
                  <a:srgbClr val="0000FF"/>
                </a:solidFill>
                <a:latin typeface="Arial" charset="0"/>
              </a:defRPr>
            </a:lvl8pPr>
            <a:lvl9pPr marL="1828800" algn="l" rtl="0" fontAlgn="base">
              <a:spcBef>
                <a:spcPct val="0"/>
              </a:spcBef>
              <a:spcAft>
                <a:spcPct val="0"/>
              </a:spcAft>
              <a:defRPr sz="6000">
                <a:solidFill>
                  <a:srgbClr val="0000FF"/>
                </a:solidFill>
                <a:latin typeface="Arial" charset="0"/>
              </a:defRPr>
            </a:lvl9pPr>
          </a:lstStyle>
          <a:p>
            <a:pPr eaLnBrk="1" hangingPunct="1"/>
            <a:r>
              <a:rPr lang="en-US" sz="3200" dirty="0" smtClean="0">
                <a:solidFill>
                  <a:srgbClr val="00386B"/>
                </a:solidFill>
              </a:rPr>
              <a:t>Common misconception: “Angles don’t matter”</a:t>
            </a:r>
            <a:endParaRPr lang="en-US" sz="4000" dirty="0" smtClean="0">
              <a:solidFill>
                <a:srgbClr val="00386B"/>
              </a:solidFill>
            </a:endParaRPr>
          </a:p>
        </p:txBody>
      </p:sp>
      <p:cxnSp>
        <p:nvCxnSpPr>
          <p:cNvPr id="3" name="Straight Connector 2"/>
          <p:cNvCxnSpPr/>
          <p:nvPr/>
        </p:nvCxnSpPr>
        <p:spPr>
          <a:xfrm flipV="1">
            <a:off x="5110997" y="480767"/>
            <a:ext cx="3299578" cy="52790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350837" y="437962"/>
            <a:ext cx="3299578" cy="48076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71377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2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26" grpId="0"/>
      <p:bldP spid="24" grpId="0"/>
      <p:bldP spid="2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20068" y="3253929"/>
            <a:ext cx="173355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26" name="Rectangle 2"/>
          <p:cNvSpPr>
            <a:spLocks noGrp="1" noChangeArrowheads="1"/>
          </p:cNvSpPr>
          <p:nvPr>
            <p:ph type="title"/>
          </p:nvPr>
        </p:nvSpPr>
        <p:spPr>
          <a:xfrm>
            <a:off x="884419" y="2065089"/>
            <a:ext cx="7387891" cy="783040"/>
          </a:xfrm>
        </p:spPr>
        <p:txBody>
          <a:bodyPr anchor="t" anchorCtr="0"/>
          <a:lstStyle/>
          <a:p>
            <a:pPr algn="ctr" eaLnBrk="1" hangingPunct="1"/>
            <a:r>
              <a:rPr lang="en-US" sz="2800" dirty="0" smtClean="0">
                <a:solidFill>
                  <a:srgbClr val="00386B"/>
                </a:solidFill>
              </a:rPr>
              <a:t>Pulley IMA = # strands opposing the load.</a:t>
            </a:r>
          </a:p>
        </p:txBody>
      </p:sp>
      <p:sp>
        <p:nvSpPr>
          <p:cNvPr id="10" name="Rectangle 2"/>
          <p:cNvSpPr txBox="1">
            <a:spLocks noChangeArrowheads="1"/>
          </p:cNvSpPr>
          <p:nvPr/>
        </p:nvSpPr>
        <p:spPr bwMode="auto">
          <a:xfrm>
            <a:off x="5442000" y="3418651"/>
            <a:ext cx="2759528" cy="105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6000">
                <a:solidFill>
                  <a:srgbClr val="0000FF"/>
                </a:solidFill>
                <a:latin typeface="+mj-lt"/>
                <a:ea typeface="+mj-ea"/>
                <a:cs typeface="+mj-cs"/>
              </a:defRPr>
            </a:lvl1pPr>
            <a:lvl2pPr algn="l" rtl="0" eaLnBrk="0" fontAlgn="base" hangingPunct="0">
              <a:spcBef>
                <a:spcPct val="0"/>
              </a:spcBef>
              <a:spcAft>
                <a:spcPct val="0"/>
              </a:spcAft>
              <a:defRPr sz="6000">
                <a:solidFill>
                  <a:srgbClr val="0000FF"/>
                </a:solidFill>
                <a:latin typeface="Arial" charset="0"/>
              </a:defRPr>
            </a:lvl2pPr>
            <a:lvl3pPr algn="l" rtl="0" eaLnBrk="0" fontAlgn="base" hangingPunct="0">
              <a:spcBef>
                <a:spcPct val="0"/>
              </a:spcBef>
              <a:spcAft>
                <a:spcPct val="0"/>
              </a:spcAft>
              <a:defRPr sz="6000">
                <a:solidFill>
                  <a:srgbClr val="0000FF"/>
                </a:solidFill>
                <a:latin typeface="Arial" charset="0"/>
              </a:defRPr>
            </a:lvl3pPr>
            <a:lvl4pPr algn="l" rtl="0" eaLnBrk="0" fontAlgn="base" hangingPunct="0">
              <a:spcBef>
                <a:spcPct val="0"/>
              </a:spcBef>
              <a:spcAft>
                <a:spcPct val="0"/>
              </a:spcAft>
              <a:defRPr sz="6000">
                <a:solidFill>
                  <a:srgbClr val="0000FF"/>
                </a:solidFill>
                <a:latin typeface="Arial" charset="0"/>
              </a:defRPr>
            </a:lvl4pPr>
            <a:lvl5pPr algn="l" rtl="0" eaLnBrk="0" fontAlgn="base" hangingPunct="0">
              <a:spcBef>
                <a:spcPct val="0"/>
              </a:spcBef>
              <a:spcAft>
                <a:spcPct val="0"/>
              </a:spcAft>
              <a:defRPr sz="6000">
                <a:solidFill>
                  <a:srgbClr val="0000FF"/>
                </a:solidFill>
                <a:latin typeface="Arial" charset="0"/>
              </a:defRPr>
            </a:lvl5pPr>
            <a:lvl6pPr marL="457200" algn="l" rtl="0" fontAlgn="base">
              <a:spcBef>
                <a:spcPct val="0"/>
              </a:spcBef>
              <a:spcAft>
                <a:spcPct val="0"/>
              </a:spcAft>
              <a:defRPr sz="6000">
                <a:solidFill>
                  <a:srgbClr val="0000FF"/>
                </a:solidFill>
                <a:latin typeface="Arial" charset="0"/>
              </a:defRPr>
            </a:lvl6pPr>
            <a:lvl7pPr marL="914400" algn="l" rtl="0" fontAlgn="base">
              <a:spcBef>
                <a:spcPct val="0"/>
              </a:spcBef>
              <a:spcAft>
                <a:spcPct val="0"/>
              </a:spcAft>
              <a:defRPr sz="6000">
                <a:solidFill>
                  <a:srgbClr val="0000FF"/>
                </a:solidFill>
                <a:latin typeface="Arial" charset="0"/>
              </a:defRPr>
            </a:lvl7pPr>
            <a:lvl8pPr marL="1371600" algn="l" rtl="0" fontAlgn="base">
              <a:spcBef>
                <a:spcPct val="0"/>
              </a:spcBef>
              <a:spcAft>
                <a:spcPct val="0"/>
              </a:spcAft>
              <a:defRPr sz="6000">
                <a:solidFill>
                  <a:srgbClr val="0000FF"/>
                </a:solidFill>
                <a:latin typeface="Arial" charset="0"/>
              </a:defRPr>
            </a:lvl8pPr>
            <a:lvl9pPr marL="1828800" algn="l" rtl="0" fontAlgn="base">
              <a:spcBef>
                <a:spcPct val="0"/>
              </a:spcBef>
              <a:spcAft>
                <a:spcPct val="0"/>
              </a:spcAft>
              <a:defRPr sz="6000">
                <a:solidFill>
                  <a:srgbClr val="0000FF"/>
                </a:solidFill>
                <a:latin typeface="Arial" charset="0"/>
              </a:defRPr>
            </a:lvl9pPr>
          </a:lstStyle>
          <a:p>
            <a:pPr eaLnBrk="1" hangingPunct="1"/>
            <a:r>
              <a:rPr lang="en-US" sz="3600" dirty="0" smtClean="0">
                <a:solidFill>
                  <a:srgbClr val="00386B"/>
                </a:solidFill>
              </a:rPr>
              <a:t>IMA=2</a:t>
            </a:r>
          </a:p>
        </p:txBody>
      </p:sp>
      <p:sp>
        <p:nvSpPr>
          <p:cNvPr id="5" name="Rectangle 2"/>
          <p:cNvSpPr txBox="1">
            <a:spLocks noChangeArrowheads="1"/>
          </p:cNvSpPr>
          <p:nvPr/>
        </p:nvSpPr>
        <p:spPr bwMode="auto">
          <a:xfrm>
            <a:off x="331703" y="168658"/>
            <a:ext cx="8962197" cy="13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6000">
                <a:solidFill>
                  <a:srgbClr val="0000FF"/>
                </a:solidFill>
                <a:latin typeface="+mj-lt"/>
                <a:ea typeface="+mj-ea"/>
                <a:cs typeface="+mj-cs"/>
              </a:defRPr>
            </a:lvl1pPr>
            <a:lvl2pPr algn="l" rtl="0" eaLnBrk="0" fontAlgn="base" hangingPunct="0">
              <a:spcBef>
                <a:spcPct val="0"/>
              </a:spcBef>
              <a:spcAft>
                <a:spcPct val="0"/>
              </a:spcAft>
              <a:defRPr sz="6000">
                <a:solidFill>
                  <a:srgbClr val="0000FF"/>
                </a:solidFill>
                <a:latin typeface="Arial" charset="0"/>
              </a:defRPr>
            </a:lvl2pPr>
            <a:lvl3pPr algn="l" rtl="0" eaLnBrk="0" fontAlgn="base" hangingPunct="0">
              <a:spcBef>
                <a:spcPct val="0"/>
              </a:spcBef>
              <a:spcAft>
                <a:spcPct val="0"/>
              </a:spcAft>
              <a:defRPr sz="6000">
                <a:solidFill>
                  <a:srgbClr val="0000FF"/>
                </a:solidFill>
                <a:latin typeface="Arial" charset="0"/>
              </a:defRPr>
            </a:lvl3pPr>
            <a:lvl4pPr algn="l" rtl="0" eaLnBrk="0" fontAlgn="base" hangingPunct="0">
              <a:spcBef>
                <a:spcPct val="0"/>
              </a:spcBef>
              <a:spcAft>
                <a:spcPct val="0"/>
              </a:spcAft>
              <a:defRPr sz="6000">
                <a:solidFill>
                  <a:srgbClr val="0000FF"/>
                </a:solidFill>
                <a:latin typeface="Arial" charset="0"/>
              </a:defRPr>
            </a:lvl4pPr>
            <a:lvl5pPr algn="l" rtl="0" eaLnBrk="0" fontAlgn="base" hangingPunct="0">
              <a:spcBef>
                <a:spcPct val="0"/>
              </a:spcBef>
              <a:spcAft>
                <a:spcPct val="0"/>
              </a:spcAft>
              <a:defRPr sz="6000">
                <a:solidFill>
                  <a:srgbClr val="0000FF"/>
                </a:solidFill>
                <a:latin typeface="Arial" charset="0"/>
              </a:defRPr>
            </a:lvl5pPr>
            <a:lvl6pPr marL="457200" algn="l" rtl="0" fontAlgn="base">
              <a:spcBef>
                <a:spcPct val="0"/>
              </a:spcBef>
              <a:spcAft>
                <a:spcPct val="0"/>
              </a:spcAft>
              <a:defRPr sz="6000">
                <a:solidFill>
                  <a:srgbClr val="0000FF"/>
                </a:solidFill>
                <a:latin typeface="Arial" charset="0"/>
              </a:defRPr>
            </a:lvl6pPr>
            <a:lvl7pPr marL="914400" algn="l" rtl="0" fontAlgn="base">
              <a:spcBef>
                <a:spcPct val="0"/>
              </a:spcBef>
              <a:spcAft>
                <a:spcPct val="0"/>
              </a:spcAft>
              <a:defRPr sz="6000">
                <a:solidFill>
                  <a:srgbClr val="0000FF"/>
                </a:solidFill>
                <a:latin typeface="Arial" charset="0"/>
              </a:defRPr>
            </a:lvl7pPr>
            <a:lvl8pPr marL="1371600" algn="l" rtl="0" fontAlgn="base">
              <a:spcBef>
                <a:spcPct val="0"/>
              </a:spcBef>
              <a:spcAft>
                <a:spcPct val="0"/>
              </a:spcAft>
              <a:defRPr sz="6000">
                <a:solidFill>
                  <a:srgbClr val="0000FF"/>
                </a:solidFill>
                <a:latin typeface="Arial" charset="0"/>
              </a:defRPr>
            </a:lvl8pPr>
            <a:lvl9pPr marL="1828800" algn="l" rtl="0" fontAlgn="base">
              <a:spcBef>
                <a:spcPct val="0"/>
              </a:spcBef>
              <a:spcAft>
                <a:spcPct val="0"/>
              </a:spcAft>
              <a:defRPr sz="6000">
                <a:solidFill>
                  <a:srgbClr val="0000FF"/>
                </a:solidFill>
                <a:latin typeface="Arial" charset="0"/>
              </a:defRPr>
            </a:lvl9pPr>
          </a:lstStyle>
          <a:p>
            <a:pPr eaLnBrk="1" hangingPunct="1"/>
            <a:r>
              <a:rPr lang="en-US" sz="3200" dirty="0" smtClean="0">
                <a:solidFill>
                  <a:srgbClr val="00386B"/>
                </a:solidFill>
              </a:rPr>
              <a:t>Common misconception: </a:t>
            </a:r>
          </a:p>
          <a:p>
            <a:pPr eaLnBrk="1" hangingPunct="1"/>
            <a:r>
              <a:rPr lang="en-US" sz="3200" dirty="0" smtClean="0">
                <a:solidFill>
                  <a:srgbClr val="00386B"/>
                </a:solidFill>
              </a:rPr>
              <a:t>“Count the effort strand if it pulls up”</a:t>
            </a:r>
          </a:p>
        </p:txBody>
      </p:sp>
      <p:grpSp>
        <p:nvGrpSpPr>
          <p:cNvPr id="14" name="Group 13"/>
          <p:cNvGrpSpPr/>
          <p:nvPr/>
        </p:nvGrpSpPr>
        <p:grpSpPr>
          <a:xfrm>
            <a:off x="4808136" y="856815"/>
            <a:ext cx="2566094" cy="518568"/>
            <a:chOff x="5032986" y="856815"/>
            <a:chExt cx="2566094" cy="518568"/>
          </a:xfrm>
        </p:grpSpPr>
        <p:cxnSp>
          <p:nvCxnSpPr>
            <p:cNvPr id="6" name="Straight Connector 5"/>
            <p:cNvCxnSpPr/>
            <p:nvPr/>
          </p:nvCxnSpPr>
          <p:spPr>
            <a:xfrm flipV="1">
              <a:off x="5268658" y="856815"/>
              <a:ext cx="2318994" cy="51856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032986" y="894617"/>
              <a:ext cx="2566094" cy="48076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8" name="Rectangle 7"/>
          <p:cNvSpPr/>
          <p:nvPr/>
        </p:nvSpPr>
        <p:spPr>
          <a:xfrm>
            <a:off x="5725192" y="1375383"/>
            <a:ext cx="2165978" cy="584775"/>
          </a:xfrm>
          <a:prstGeom prst="rect">
            <a:avLst/>
          </a:prstGeom>
        </p:spPr>
        <p:txBody>
          <a:bodyPr wrap="none">
            <a:spAutoFit/>
          </a:bodyPr>
          <a:lstStyle/>
          <a:p>
            <a:r>
              <a:rPr lang="en-US" sz="3200" dirty="0" smtClean="0">
                <a:solidFill>
                  <a:srgbClr val="FF0000"/>
                </a:solidFill>
              </a:rPr>
              <a:t>sometimes</a:t>
            </a:r>
            <a:endParaRPr lang="en-US" sz="3200" dirty="0">
              <a:solidFill>
                <a:srgbClr val="FF0000"/>
              </a:solidFill>
            </a:endParaRPr>
          </a:p>
        </p:txBody>
      </p:sp>
      <p:sp>
        <p:nvSpPr>
          <p:cNvPr id="13" name="Rectangle 2"/>
          <p:cNvSpPr txBox="1">
            <a:spLocks noChangeArrowheads="1"/>
          </p:cNvSpPr>
          <p:nvPr/>
        </p:nvSpPr>
        <p:spPr bwMode="auto">
          <a:xfrm>
            <a:off x="614164" y="3260215"/>
            <a:ext cx="4692354" cy="2241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6000">
                <a:solidFill>
                  <a:srgbClr val="0000FF"/>
                </a:solidFill>
                <a:latin typeface="+mj-lt"/>
                <a:ea typeface="+mj-ea"/>
                <a:cs typeface="+mj-cs"/>
              </a:defRPr>
            </a:lvl1pPr>
            <a:lvl2pPr algn="l" rtl="0" eaLnBrk="0" fontAlgn="base" hangingPunct="0">
              <a:spcBef>
                <a:spcPct val="0"/>
              </a:spcBef>
              <a:spcAft>
                <a:spcPct val="0"/>
              </a:spcAft>
              <a:defRPr sz="6000">
                <a:solidFill>
                  <a:srgbClr val="0000FF"/>
                </a:solidFill>
                <a:latin typeface="Arial" charset="0"/>
              </a:defRPr>
            </a:lvl2pPr>
            <a:lvl3pPr algn="l" rtl="0" eaLnBrk="0" fontAlgn="base" hangingPunct="0">
              <a:spcBef>
                <a:spcPct val="0"/>
              </a:spcBef>
              <a:spcAft>
                <a:spcPct val="0"/>
              </a:spcAft>
              <a:defRPr sz="6000">
                <a:solidFill>
                  <a:srgbClr val="0000FF"/>
                </a:solidFill>
                <a:latin typeface="Arial" charset="0"/>
              </a:defRPr>
            </a:lvl3pPr>
            <a:lvl4pPr algn="l" rtl="0" eaLnBrk="0" fontAlgn="base" hangingPunct="0">
              <a:spcBef>
                <a:spcPct val="0"/>
              </a:spcBef>
              <a:spcAft>
                <a:spcPct val="0"/>
              </a:spcAft>
              <a:defRPr sz="6000">
                <a:solidFill>
                  <a:srgbClr val="0000FF"/>
                </a:solidFill>
                <a:latin typeface="Arial" charset="0"/>
              </a:defRPr>
            </a:lvl4pPr>
            <a:lvl5pPr algn="l" rtl="0" eaLnBrk="0" fontAlgn="base" hangingPunct="0">
              <a:spcBef>
                <a:spcPct val="0"/>
              </a:spcBef>
              <a:spcAft>
                <a:spcPct val="0"/>
              </a:spcAft>
              <a:defRPr sz="6000">
                <a:solidFill>
                  <a:srgbClr val="0000FF"/>
                </a:solidFill>
                <a:latin typeface="Arial" charset="0"/>
              </a:defRPr>
            </a:lvl5pPr>
            <a:lvl6pPr marL="457200" algn="l" rtl="0" fontAlgn="base">
              <a:spcBef>
                <a:spcPct val="0"/>
              </a:spcBef>
              <a:spcAft>
                <a:spcPct val="0"/>
              </a:spcAft>
              <a:defRPr sz="6000">
                <a:solidFill>
                  <a:srgbClr val="0000FF"/>
                </a:solidFill>
                <a:latin typeface="Arial" charset="0"/>
              </a:defRPr>
            </a:lvl6pPr>
            <a:lvl7pPr marL="914400" algn="l" rtl="0" fontAlgn="base">
              <a:spcBef>
                <a:spcPct val="0"/>
              </a:spcBef>
              <a:spcAft>
                <a:spcPct val="0"/>
              </a:spcAft>
              <a:defRPr sz="6000">
                <a:solidFill>
                  <a:srgbClr val="0000FF"/>
                </a:solidFill>
                <a:latin typeface="Arial" charset="0"/>
              </a:defRPr>
            </a:lvl7pPr>
            <a:lvl8pPr marL="1371600" algn="l" rtl="0" fontAlgn="base">
              <a:spcBef>
                <a:spcPct val="0"/>
              </a:spcBef>
              <a:spcAft>
                <a:spcPct val="0"/>
              </a:spcAft>
              <a:defRPr sz="6000">
                <a:solidFill>
                  <a:srgbClr val="0000FF"/>
                </a:solidFill>
                <a:latin typeface="Arial" charset="0"/>
              </a:defRPr>
            </a:lvl8pPr>
            <a:lvl9pPr marL="1828800" algn="l" rtl="0" fontAlgn="base">
              <a:spcBef>
                <a:spcPct val="0"/>
              </a:spcBef>
              <a:spcAft>
                <a:spcPct val="0"/>
              </a:spcAft>
              <a:defRPr sz="6000">
                <a:solidFill>
                  <a:srgbClr val="0000FF"/>
                </a:solidFill>
                <a:latin typeface="Arial" charset="0"/>
              </a:defRPr>
            </a:lvl9pPr>
          </a:lstStyle>
          <a:p>
            <a:pPr eaLnBrk="1" hangingPunct="1"/>
            <a:r>
              <a:rPr lang="en-US" sz="2800" dirty="0">
                <a:solidFill>
                  <a:srgbClr val="00386B"/>
                </a:solidFill>
                <a:latin typeface="+mn-lt"/>
              </a:rPr>
              <a:t>Count a strand if it opposes the load or the load’s movable pulley</a:t>
            </a:r>
            <a:r>
              <a:rPr lang="en-US" sz="2800" dirty="0" smtClean="0">
                <a:solidFill>
                  <a:srgbClr val="00386B"/>
                </a:solidFill>
                <a:latin typeface="+mn-lt"/>
              </a:rPr>
              <a:t>. </a:t>
            </a:r>
            <a:r>
              <a:rPr lang="en-US" sz="2800" dirty="0">
                <a:solidFill>
                  <a:srgbClr val="00386B"/>
                </a:solidFill>
                <a:latin typeface="+mn-lt"/>
              </a:rPr>
              <a:t>It might </a:t>
            </a:r>
            <a:r>
              <a:rPr lang="en-US" sz="2800" dirty="0" smtClean="0">
                <a:solidFill>
                  <a:srgbClr val="00386B"/>
                </a:solidFill>
                <a:latin typeface="+mn-lt"/>
              </a:rPr>
              <a:t>pull </a:t>
            </a:r>
            <a:r>
              <a:rPr lang="en-US" sz="2800" dirty="0">
                <a:solidFill>
                  <a:srgbClr val="00386B"/>
                </a:solidFill>
                <a:latin typeface="+mn-lt"/>
              </a:rPr>
              <a:t>up or </a:t>
            </a:r>
            <a:r>
              <a:rPr lang="en-US" sz="2800" dirty="0" smtClean="0">
                <a:solidFill>
                  <a:srgbClr val="00386B"/>
                </a:solidFill>
                <a:latin typeface="+mn-lt"/>
              </a:rPr>
              <a:t>down.</a:t>
            </a:r>
            <a:endParaRPr lang="en-US" sz="2800" dirty="0">
              <a:solidFill>
                <a:srgbClr val="00386B"/>
              </a:solidFill>
            </a:endParaRPr>
          </a:p>
        </p:txBody>
      </p:sp>
      <p:sp>
        <p:nvSpPr>
          <p:cNvPr id="15" name="Rectangle 2"/>
          <p:cNvSpPr txBox="1">
            <a:spLocks noChangeArrowheads="1"/>
          </p:cNvSpPr>
          <p:nvPr/>
        </p:nvSpPr>
        <p:spPr bwMode="auto">
          <a:xfrm>
            <a:off x="7125282" y="2560887"/>
            <a:ext cx="2759528" cy="105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6000">
                <a:solidFill>
                  <a:srgbClr val="0000FF"/>
                </a:solidFill>
                <a:latin typeface="+mj-lt"/>
                <a:ea typeface="+mj-ea"/>
                <a:cs typeface="+mj-cs"/>
              </a:defRPr>
            </a:lvl1pPr>
            <a:lvl2pPr algn="l" rtl="0" eaLnBrk="0" fontAlgn="base" hangingPunct="0">
              <a:spcBef>
                <a:spcPct val="0"/>
              </a:spcBef>
              <a:spcAft>
                <a:spcPct val="0"/>
              </a:spcAft>
              <a:defRPr sz="6000">
                <a:solidFill>
                  <a:srgbClr val="0000FF"/>
                </a:solidFill>
                <a:latin typeface="Arial" charset="0"/>
              </a:defRPr>
            </a:lvl2pPr>
            <a:lvl3pPr algn="l" rtl="0" eaLnBrk="0" fontAlgn="base" hangingPunct="0">
              <a:spcBef>
                <a:spcPct val="0"/>
              </a:spcBef>
              <a:spcAft>
                <a:spcPct val="0"/>
              </a:spcAft>
              <a:defRPr sz="6000">
                <a:solidFill>
                  <a:srgbClr val="0000FF"/>
                </a:solidFill>
                <a:latin typeface="Arial" charset="0"/>
              </a:defRPr>
            </a:lvl3pPr>
            <a:lvl4pPr algn="l" rtl="0" eaLnBrk="0" fontAlgn="base" hangingPunct="0">
              <a:spcBef>
                <a:spcPct val="0"/>
              </a:spcBef>
              <a:spcAft>
                <a:spcPct val="0"/>
              </a:spcAft>
              <a:defRPr sz="6000">
                <a:solidFill>
                  <a:srgbClr val="0000FF"/>
                </a:solidFill>
                <a:latin typeface="Arial" charset="0"/>
              </a:defRPr>
            </a:lvl4pPr>
            <a:lvl5pPr algn="l" rtl="0" eaLnBrk="0" fontAlgn="base" hangingPunct="0">
              <a:spcBef>
                <a:spcPct val="0"/>
              </a:spcBef>
              <a:spcAft>
                <a:spcPct val="0"/>
              </a:spcAft>
              <a:defRPr sz="6000">
                <a:solidFill>
                  <a:srgbClr val="0000FF"/>
                </a:solidFill>
                <a:latin typeface="Arial" charset="0"/>
              </a:defRPr>
            </a:lvl5pPr>
            <a:lvl6pPr marL="457200" algn="l" rtl="0" fontAlgn="base">
              <a:spcBef>
                <a:spcPct val="0"/>
              </a:spcBef>
              <a:spcAft>
                <a:spcPct val="0"/>
              </a:spcAft>
              <a:defRPr sz="6000">
                <a:solidFill>
                  <a:srgbClr val="0000FF"/>
                </a:solidFill>
                <a:latin typeface="Arial" charset="0"/>
              </a:defRPr>
            </a:lvl6pPr>
            <a:lvl7pPr marL="914400" algn="l" rtl="0" fontAlgn="base">
              <a:spcBef>
                <a:spcPct val="0"/>
              </a:spcBef>
              <a:spcAft>
                <a:spcPct val="0"/>
              </a:spcAft>
              <a:defRPr sz="6000">
                <a:solidFill>
                  <a:srgbClr val="0000FF"/>
                </a:solidFill>
                <a:latin typeface="Arial" charset="0"/>
              </a:defRPr>
            </a:lvl7pPr>
            <a:lvl8pPr marL="1371600" algn="l" rtl="0" fontAlgn="base">
              <a:spcBef>
                <a:spcPct val="0"/>
              </a:spcBef>
              <a:spcAft>
                <a:spcPct val="0"/>
              </a:spcAft>
              <a:defRPr sz="6000">
                <a:solidFill>
                  <a:srgbClr val="0000FF"/>
                </a:solidFill>
                <a:latin typeface="Arial" charset="0"/>
              </a:defRPr>
            </a:lvl8pPr>
            <a:lvl9pPr marL="1828800" algn="l" rtl="0" fontAlgn="base">
              <a:spcBef>
                <a:spcPct val="0"/>
              </a:spcBef>
              <a:spcAft>
                <a:spcPct val="0"/>
              </a:spcAft>
              <a:defRPr sz="6000">
                <a:solidFill>
                  <a:srgbClr val="0000FF"/>
                </a:solidFill>
                <a:latin typeface="Arial" charset="0"/>
              </a:defRPr>
            </a:lvl9pPr>
          </a:lstStyle>
          <a:p>
            <a:pPr eaLnBrk="1" hangingPunct="1"/>
            <a:r>
              <a:rPr lang="en-US" sz="2400" dirty="0" smtClean="0">
                <a:solidFill>
                  <a:srgbClr val="FF0000"/>
                </a:solidFill>
              </a:rPr>
              <a:t>80 </a:t>
            </a:r>
            <a:r>
              <a:rPr lang="en-US" sz="2400" dirty="0" err="1" smtClean="0">
                <a:solidFill>
                  <a:srgbClr val="FF0000"/>
                </a:solidFill>
              </a:rPr>
              <a:t>lbf</a:t>
            </a:r>
            <a:endParaRPr lang="en-US" sz="2400" dirty="0" smtClean="0">
              <a:solidFill>
                <a:srgbClr val="FF0000"/>
              </a:solidFill>
            </a:endParaRPr>
          </a:p>
        </p:txBody>
      </p:sp>
      <p:sp>
        <p:nvSpPr>
          <p:cNvPr id="16" name="Rectangle 2"/>
          <p:cNvSpPr txBox="1">
            <a:spLocks noChangeArrowheads="1"/>
          </p:cNvSpPr>
          <p:nvPr/>
        </p:nvSpPr>
        <p:spPr bwMode="auto">
          <a:xfrm>
            <a:off x="6260619" y="4863556"/>
            <a:ext cx="1241381" cy="827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6000">
                <a:solidFill>
                  <a:srgbClr val="0000FF"/>
                </a:solidFill>
                <a:latin typeface="+mj-lt"/>
                <a:ea typeface="+mj-ea"/>
                <a:cs typeface="+mj-cs"/>
              </a:defRPr>
            </a:lvl1pPr>
            <a:lvl2pPr algn="l" rtl="0" eaLnBrk="0" fontAlgn="base" hangingPunct="0">
              <a:spcBef>
                <a:spcPct val="0"/>
              </a:spcBef>
              <a:spcAft>
                <a:spcPct val="0"/>
              </a:spcAft>
              <a:defRPr sz="6000">
                <a:solidFill>
                  <a:srgbClr val="0000FF"/>
                </a:solidFill>
                <a:latin typeface="Arial" charset="0"/>
              </a:defRPr>
            </a:lvl2pPr>
            <a:lvl3pPr algn="l" rtl="0" eaLnBrk="0" fontAlgn="base" hangingPunct="0">
              <a:spcBef>
                <a:spcPct val="0"/>
              </a:spcBef>
              <a:spcAft>
                <a:spcPct val="0"/>
              </a:spcAft>
              <a:defRPr sz="6000">
                <a:solidFill>
                  <a:srgbClr val="0000FF"/>
                </a:solidFill>
                <a:latin typeface="Arial" charset="0"/>
              </a:defRPr>
            </a:lvl3pPr>
            <a:lvl4pPr algn="l" rtl="0" eaLnBrk="0" fontAlgn="base" hangingPunct="0">
              <a:spcBef>
                <a:spcPct val="0"/>
              </a:spcBef>
              <a:spcAft>
                <a:spcPct val="0"/>
              </a:spcAft>
              <a:defRPr sz="6000">
                <a:solidFill>
                  <a:srgbClr val="0000FF"/>
                </a:solidFill>
                <a:latin typeface="Arial" charset="0"/>
              </a:defRPr>
            </a:lvl4pPr>
            <a:lvl5pPr algn="l" rtl="0" eaLnBrk="0" fontAlgn="base" hangingPunct="0">
              <a:spcBef>
                <a:spcPct val="0"/>
              </a:spcBef>
              <a:spcAft>
                <a:spcPct val="0"/>
              </a:spcAft>
              <a:defRPr sz="6000">
                <a:solidFill>
                  <a:srgbClr val="0000FF"/>
                </a:solidFill>
                <a:latin typeface="Arial" charset="0"/>
              </a:defRPr>
            </a:lvl5pPr>
            <a:lvl6pPr marL="457200" algn="l" rtl="0" fontAlgn="base">
              <a:spcBef>
                <a:spcPct val="0"/>
              </a:spcBef>
              <a:spcAft>
                <a:spcPct val="0"/>
              </a:spcAft>
              <a:defRPr sz="6000">
                <a:solidFill>
                  <a:srgbClr val="0000FF"/>
                </a:solidFill>
                <a:latin typeface="Arial" charset="0"/>
              </a:defRPr>
            </a:lvl6pPr>
            <a:lvl7pPr marL="914400" algn="l" rtl="0" fontAlgn="base">
              <a:spcBef>
                <a:spcPct val="0"/>
              </a:spcBef>
              <a:spcAft>
                <a:spcPct val="0"/>
              </a:spcAft>
              <a:defRPr sz="6000">
                <a:solidFill>
                  <a:srgbClr val="0000FF"/>
                </a:solidFill>
                <a:latin typeface="Arial" charset="0"/>
              </a:defRPr>
            </a:lvl7pPr>
            <a:lvl8pPr marL="1371600" algn="l" rtl="0" fontAlgn="base">
              <a:spcBef>
                <a:spcPct val="0"/>
              </a:spcBef>
              <a:spcAft>
                <a:spcPct val="0"/>
              </a:spcAft>
              <a:defRPr sz="6000">
                <a:solidFill>
                  <a:srgbClr val="0000FF"/>
                </a:solidFill>
                <a:latin typeface="Arial" charset="0"/>
              </a:defRPr>
            </a:lvl8pPr>
            <a:lvl9pPr marL="1828800" algn="l" rtl="0" fontAlgn="base">
              <a:spcBef>
                <a:spcPct val="0"/>
              </a:spcBef>
              <a:spcAft>
                <a:spcPct val="0"/>
              </a:spcAft>
              <a:defRPr sz="6000">
                <a:solidFill>
                  <a:srgbClr val="0000FF"/>
                </a:solidFill>
                <a:latin typeface="Arial" charset="0"/>
              </a:defRPr>
            </a:lvl9pPr>
          </a:lstStyle>
          <a:p>
            <a:pPr eaLnBrk="1" hangingPunct="1"/>
            <a:r>
              <a:rPr lang="en-US" sz="2400" dirty="0">
                <a:solidFill>
                  <a:srgbClr val="FF0000"/>
                </a:solidFill>
              </a:rPr>
              <a:t>4</a:t>
            </a:r>
            <a:r>
              <a:rPr lang="en-US" sz="2400" dirty="0" smtClean="0">
                <a:solidFill>
                  <a:srgbClr val="FF0000"/>
                </a:solidFill>
              </a:rPr>
              <a:t>0 </a:t>
            </a:r>
            <a:r>
              <a:rPr lang="en-US" sz="2400" dirty="0" err="1" smtClean="0">
                <a:solidFill>
                  <a:srgbClr val="FF0000"/>
                </a:solidFill>
              </a:rPr>
              <a:t>lbf</a:t>
            </a:r>
            <a:endParaRPr lang="en-US" sz="2400" dirty="0" smtClean="0">
              <a:solidFill>
                <a:srgbClr val="FF0000"/>
              </a:solidFill>
            </a:endParaRPr>
          </a:p>
        </p:txBody>
      </p:sp>
      <p:sp>
        <p:nvSpPr>
          <p:cNvPr id="17" name="Rectangle 2"/>
          <p:cNvSpPr txBox="1">
            <a:spLocks noChangeArrowheads="1"/>
          </p:cNvSpPr>
          <p:nvPr/>
        </p:nvSpPr>
        <p:spPr bwMode="auto">
          <a:xfrm>
            <a:off x="7832927" y="4858689"/>
            <a:ext cx="1241381" cy="827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6000">
                <a:solidFill>
                  <a:srgbClr val="0000FF"/>
                </a:solidFill>
                <a:latin typeface="+mj-lt"/>
                <a:ea typeface="+mj-ea"/>
                <a:cs typeface="+mj-cs"/>
              </a:defRPr>
            </a:lvl1pPr>
            <a:lvl2pPr algn="l" rtl="0" eaLnBrk="0" fontAlgn="base" hangingPunct="0">
              <a:spcBef>
                <a:spcPct val="0"/>
              </a:spcBef>
              <a:spcAft>
                <a:spcPct val="0"/>
              </a:spcAft>
              <a:defRPr sz="6000">
                <a:solidFill>
                  <a:srgbClr val="0000FF"/>
                </a:solidFill>
                <a:latin typeface="Arial" charset="0"/>
              </a:defRPr>
            </a:lvl2pPr>
            <a:lvl3pPr algn="l" rtl="0" eaLnBrk="0" fontAlgn="base" hangingPunct="0">
              <a:spcBef>
                <a:spcPct val="0"/>
              </a:spcBef>
              <a:spcAft>
                <a:spcPct val="0"/>
              </a:spcAft>
              <a:defRPr sz="6000">
                <a:solidFill>
                  <a:srgbClr val="0000FF"/>
                </a:solidFill>
                <a:latin typeface="Arial" charset="0"/>
              </a:defRPr>
            </a:lvl3pPr>
            <a:lvl4pPr algn="l" rtl="0" eaLnBrk="0" fontAlgn="base" hangingPunct="0">
              <a:spcBef>
                <a:spcPct val="0"/>
              </a:spcBef>
              <a:spcAft>
                <a:spcPct val="0"/>
              </a:spcAft>
              <a:defRPr sz="6000">
                <a:solidFill>
                  <a:srgbClr val="0000FF"/>
                </a:solidFill>
                <a:latin typeface="Arial" charset="0"/>
              </a:defRPr>
            </a:lvl4pPr>
            <a:lvl5pPr algn="l" rtl="0" eaLnBrk="0" fontAlgn="base" hangingPunct="0">
              <a:spcBef>
                <a:spcPct val="0"/>
              </a:spcBef>
              <a:spcAft>
                <a:spcPct val="0"/>
              </a:spcAft>
              <a:defRPr sz="6000">
                <a:solidFill>
                  <a:srgbClr val="0000FF"/>
                </a:solidFill>
                <a:latin typeface="Arial" charset="0"/>
              </a:defRPr>
            </a:lvl5pPr>
            <a:lvl6pPr marL="457200" algn="l" rtl="0" fontAlgn="base">
              <a:spcBef>
                <a:spcPct val="0"/>
              </a:spcBef>
              <a:spcAft>
                <a:spcPct val="0"/>
              </a:spcAft>
              <a:defRPr sz="6000">
                <a:solidFill>
                  <a:srgbClr val="0000FF"/>
                </a:solidFill>
                <a:latin typeface="Arial" charset="0"/>
              </a:defRPr>
            </a:lvl6pPr>
            <a:lvl7pPr marL="914400" algn="l" rtl="0" fontAlgn="base">
              <a:spcBef>
                <a:spcPct val="0"/>
              </a:spcBef>
              <a:spcAft>
                <a:spcPct val="0"/>
              </a:spcAft>
              <a:defRPr sz="6000">
                <a:solidFill>
                  <a:srgbClr val="0000FF"/>
                </a:solidFill>
                <a:latin typeface="Arial" charset="0"/>
              </a:defRPr>
            </a:lvl7pPr>
            <a:lvl8pPr marL="1371600" algn="l" rtl="0" fontAlgn="base">
              <a:spcBef>
                <a:spcPct val="0"/>
              </a:spcBef>
              <a:spcAft>
                <a:spcPct val="0"/>
              </a:spcAft>
              <a:defRPr sz="6000">
                <a:solidFill>
                  <a:srgbClr val="0000FF"/>
                </a:solidFill>
                <a:latin typeface="Arial" charset="0"/>
              </a:defRPr>
            </a:lvl8pPr>
            <a:lvl9pPr marL="1828800" algn="l" rtl="0" fontAlgn="base">
              <a:spcBef>
                <a:spcPct val="0"/>
              </a:spcBef>
              <a:spcAft>
                <a:spcPct val="0"/>
              </a:spcAft>
              <a:defRPr sz="6000">
                <a:solidFill>
                  <a:srgbClr val="0000FF"/>
                </a:solidFill>
                <a:latin typeface="Arial" charset="0"/>
              </a:defRPr>
            </a:lvl9pPr>
          </a:lstStyle>
          <a:p>
            <a:pPr eaLnBrk="1" hangingPunct="1"/>
            <a:r>
              <a:rPr lang="en-US" sz="2400" dirty="0">
                <a:solidFill>
                  <a:srgbClr val="FF0000"/>
                </a:solidFill>
              </a:rPr>
              <a:t>4</a:t>
            </a:r>
            <a:r>
              <a:rPr lang="en-US" sz="2400" dirty="0" smtClean="0">
                <a:solidFill>
                  <a:srgbClr val="FF0000"/>
                </a:solidFill>
              </a:rPr>
              <a:t>0 </a:t>
            </a:r>
            <a:r>
              <a:rPr lang="en-US" sz="2400" dirty="0" err="1" smtClean="0">
                <a:solidFill>
                  <a:srgbClr val="FF0000"/>
                </a:solidFill>
              </a:rPr>
              <a:t>lbf</a:t>
            </a:r>
            <a:endParaRPr lang="en-US" sz="2400" dirty="0" smtClean="0">
              <a:solidFill>
                <a:srgbClr val="FF0000"/>
              </a:solidFill>
            </a:endParaRPr>
          </a:p>
        </p:txBody>
      </p:sp>
    </p:spTree>
    <p:extLst>
      <p:ext uri="{BB962C8B-B14F-4D97-AF65-F5344CB8AC3E}">
        <p14:creationId xmlns:p14="http://schemas.microsoft.com/office/powerpoint/2010/main" val="8112869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2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26" grpId="0"/>
      <p:bldP spid="10" grpId="0"/>
      <p:bldP spid="8" grpId="0"/>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449" name="Rectangle 2"/>
          <p:cNvSpPr>
            <a:spLocks noGrp="1" noChangeArrowheads="1"/>
          </p:cNvSpPr>
          <p:nvPr>
            <p:ph type="title"/>
          </p:nvPr>
        </p:nvSpPr>
        <p:spPr>
          <a:xfrm>
            <a:off x="389744" y="0"/>
            <a:ext cx="8139656" cy="1143000"/>
          </a:xfrm>
        </p:spPr>
        <p:txBody>
          <a:bodyPr/>
          <a:lstStyle/>
          <a:p>
            <a:pPr eaLnBrk="1" hangingPunct="1"/>
            <a:r>
              <a:rPr lang="en-US" sz="4000" dirty="0" smtClean="0">
                <a:solidFill>
                  <a:srgbClr val="00386B"/>
                </a:solidFill>
              </a:rPr>
              <a:t>Image</a:t>
            </a:r>
            <a:r>
              <a:rPr lang="en-US" dirty="0" smtClean="0"/>
              <a:t> </a:t>
            </a:r>
            <a:r>
              <a:rPr lang="en-US" sz="4000" dirty="0" smtClean="0">
                <a:solidFill>
                  <a:srgbClr val="00386B"/>
                </a:solidFill>
              </a:rPr>
              <a:t>Resources</a:t>
            </a:r>
          </a:p>
        </p:txBody>
      </p:sp>
      <p:sp>
        <p:nvSpPr>
          <p:cNvPr id="104450" name="Rectangle 3"/>
          <p:cNvSpPr>
            <a:spLocks noGrp="1" noChangeArrowheads="1"/>
          </p:cNvSpPr>
          <p:nvPr>
            <p:ph type="body" idx="1"/>
          </p:nvPr>
        </p:nvSpPr>
        <p:spPr>
          <a:xfrm>
            <a:off x="412230" y="1480280"/>
            <a:ext cx="8229600" cy="4525963"/>
          </a:xfrm>
        </p:spPr>
        <p:txBody>
          <a:bodyPr/>
          <a:lstStyle/>
          <a:p>
            <a:pPr eaLnBrk="1" hangingPunct="1">
              <a:buFontTx/>
              <a:buNone/>
            </a:pPr>
            <a:r>
              <a:rPr lang="en-US" sz="2400" dirty="0" smtClean="0"/>
              <a:t>Microsoft, Inc. (2008). </a:t>
            </a:r>
            <a:r>
              <a:rPr lang="en-US" sz="2400" i="1" dirty="0" smtClean="0"/>
              <a:t>Clip art</a:t>
            </a:r>
            <a:r>
              <a:rPr lang="en-US" sz="2400" dirty="0" smtClean="0"/>
              <a:t>. Retrieved January 10, 2008, from http://office.microsoft.com/en-us/clipart/default.aspx</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178125" y="237500"/>
            <a:ext cx="8229600" cy="844550"/>
          </a:xfrm>
        </p:spPr>
        <p:txBody>
          <a:bodyPr/>
          <a:lstStyle/>
          <a:p>
            <a:pPr eaLnBrk="1" hangingPunct="1"/>
            <a:r>
              <a:rPr lang="en-US" sz="4000" dirty="0" smtClean="0">
                <a:solidFill>
                  <a:srgbClr val="00386B"/>
                </a:solidFill>
              </a:rPr>
              <a:t>Mechanical Advantage (MA)</a:t>
            </a:r>
          </a:p>
        </p:txBody>
      </p:sp>
      <p:sp>
        <p:nvSpPr>
          <p:cNvPr id="39938" name="Rectangle 3"/>
          <p:cNvSpPr>
            <a:spLocks noChangeArrowheads="1"/>
          </p:cNvSpPr>
          <p:nvPr/>
        </p:nvSpPr>
        <p:spPr bwMode="auto">
          <a:xfrm>
            <a:off x="935038" y="1436914"/>
            <a:ext cx="7273925" cy="4063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4488" indent="-344488">
              <a:spcBef>
                <a:spcPct val="50000"/>
              </a:spcBef>
              <a:buFont typeface="Arial" pitchFamily="34" charset="0"/>
              <a:buChar char="•"/>
            </a:pPr>
            <a:r>
              <a:rPr lang="en-US" sz="3200" dirty="0"/>
              <a:t>Ratio of the magnitude of the resistance and effort forces </a:t>
            </a:r>
          </a:p>
          <a:p>
            <a:pPr marL="344488" indent="-344488">
              <a:spcBef>
                <a:spcPct val="50000"/>
              </a:spcBef>
              <a:buFont typeface="Arial" pitchFamily="34" charset="0"/>
              <a:buChar char="•"/>
            </a:pPr>
            <a:r>
              <a:rPr lang="en-US" sz="3200" dirty="0"/>
              <a:t>Ratio of distance traveled by the effort and the resistance force</a:t>
            </a:r>
            <a:endParaRPr lang="en-US" sz="1200" dirty="0"/>
          </a:p>
          <a:p>
            <a:pPr>
              <a:spcBef>
                <a:spcPct val="50000"/>
              </a:spcBef>
            </a:pPr>
            <a:r>
              <a:rPr lang="en-US" sz="3200" dirty="0"/>
              <a:t>Calculated ratios allow designers to manipulate speed, distance, force, and function</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991" name="Picture 31" descr="RAMP2"/>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65631" y="4267366"/>
            <a:ext cx="3649662"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5" name="Rectangle 2"/>
          <p:cNvSpPr>
            <a:spLocks noGrp="1" noChangeArrowheads="1"/>
          </p:cNvSpPr>
          <p:nvPr>
            <p:ph type="title"/>
          </p:nvPr>
        </p:nvSpPr>
        <p:spPr>
          <a:xfrm>
            <a:off x="178125" y="237500"/>
            <a:ext cx="9144000" cy="693738"/>
          </a:xfrm>
        </p:spPr>
        <p:txBody>
          <a:bodyPr/>
          <a:lstStyle/>
          <a:p>
            <a:pPr eaLnBrk="1" hangingPunct="1"/>
            <a:r>
              <a:rPr lang="en-US" sz="4000" dirty="0" smtClean="0">
                <a:solidFill>
                  <a:srgbClr val="00386B"/>
                </a:solidFill>
              </a:rPr>
              <a:t>Mechanical Advantage Example</a:t>
            </a:r>
          </a:p>
        </p:txBody>
      </p:sp>
      <p:sp>
        <p:nvSpPr>
          <p:cNvPr id="128005" name="Text Box 5"/>
          <p:cNvSpPr txBox="1">
            <a:spLocks noChangeArrowheads="1"/>
          </p:cNvSpPr>
          <p:nvPr/>
        </p:nvSpPr>
        <p:spPr bwMode="auto">
          <a:xfrm>
            <a:off x="1033462" y="4086875"/>
            <a:ext cx="71961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r>
              <a:rPr lang="en-US" dirty="0"/>
              <a:t>Effort force travels 4 times greater distance than the resistance force.</a:t>
            </a:r>
          </a:p>
        </p:txBody>
      </p:sp>
      <p:sp>
        <p:nvSpPr>
          <p:cNvPr id="128006" name="Text Box 6"/>
          <p:cNvSpPr txBox="1">
            <a:spLocks noChangeArrowheads="1"/>
          </p:cNvSpPr>
          <p:nvPr/>
        </p:nvSpPr>
        <p:spPr bwMode="auto">
          <a:xfrm>
            <a:off x="443488" y="2293438"/>
            <a:ext cx="5762625" cy="579437"/>
          </a:xfrm>
          <a:prstGeom prst="rect">
            <a:avLst/>
          </a:prstGeom>
          <a:noFill/>
          <a:ln w="9525">
            <a:noFill/>
            <a:miter lim="800000"/>
            <a:headEnd/>
            <a:tailEnd/>
          </a:ln>
          <a:effectLst/>
        </p:spPr>
        <p:txBody>
          <a:bodyPr>
            <a:spAutoFit/>
          </a:bodyPr>
          <a:lstStyle/>
          <a:p>
            <a:pPr>
              <a:spcBef>
                <a:spcPct val="50000"/>
              </a:spcBef>
              <a:defRPr/>
            </a:pPr>
            <a:r>
              <a:rPr lang="en-US" sz="3200" dirty="0">
                <a:solidFill>
                  <a:srgbClr val="FF0000"/>
                </a:solidFill>
                <a:effectLst>
                  <a:outerShdw blurRad="38100" dist="38100" dir="2700000" algn="tl">
                    <a:srgbClr val="C0C0C0"/>
                  </a:outerShdw>
                </a:effectLst>
              </a:rPr>
              <a:t>Magnitude of </a:t>
            </a:r>
            <a:r>
              <a:rPr lang="en-US" sz="3200" dirty="0" smtClean="0">
                <a:solidFill>
                  <a:srgbClr val="FF0000"/>
                </a:solidFill>
                <a:effectLst>
                  <a:outerShdw blurRad="38100" dist="38100" dir="2700000" algn="tl">
                    <a:srgbClr val="C0C0C0"/>
                  </a:outerShdw>
                </a:effectLst>
              </a:rPr>
              <a:t>Force</a:t>
            </a:r>
            <a:endParaRPr lang="en-US" sz="3200" dirty="0">
              <a:solidFill>
                <a:srgbClr val="FF0000"/>
              </a:solidFill>
              <a:effectLst>
                <a:outerShdw blurRad="38100" dist="38100" dir="2700000" algn="tl">
                  <a:srgbClr val="C0C0C0"/>
                </a:outerShdw>
              </a:effectLst>
            </a:endParaRPr>
          </a:p>
        </p:txBody>
      </p:sp>
      <p:sp>
        <p:nvSpPr>
          <p:cNvPr id="128007" name="Text Box 7"/>
          <p:cNvSpPr txBox="1">
            <a:spLocks noChangeArrowheads="1"/>
          </p:cNvSpPr>
          <p:nvPr/>
        </p:nvSpPr>
        <p:spPr bwMode="auto">
          <a:xfrm>
            <a:off x="443488" y="3577942"/>
            <a:ext cx="7720013" cy="579437"/>
          </a:xfrm>
          <a:prstGeom prst="rect">
            <a:avLst/>
          </a:prstGeom>
          <a:noFill/>
          <a:ln w="9525">
            <a:noFill/>
            <a:miter lim="800000"/>
            <a:headEnd/>
            <a:tailEnd/>
          </a:ln>
          <a:effectLst/>
        </p:spPr>
        <p:txBody>
          <a:bodyPr>
            <a:spAutoFit/>
          </a:bodyPr>
          <a:lstStyle/>
          <a:p>
            <a:pPr>
              <a:spcBef>
                <a:spcPct val="50000"/>
              </a:spcBef>
              <a:defRPr/>
            </a:pPr>
            <a:r>
              <a:rPr lang="en-US" sz="3200" dirty="0">
                <a:solidFill>
                  <a:srgbClr val="FF0000"/>
                </a:solidFill>
                <a:effectLst>
                  <a:outerShdw blurRad="38100" dist="38100" dir="2700000" algn="tl">
                    <a:srgbClr val="C0C0C0"/>
                  </a:outerShdw>
                </a:effectLst>
              </a:rPr>
              <a:t>Distance Traveled by </a:t>
            </a:r>
            <a:r>
              <a:rPr lang="en-US" sz="3200" dirty="0" smtClean="0">
                <a:solidFill>
                  <a:srgbClr val="FF0000"/>
                </a:solidFill>
                <a:effectLst>
                  <a:outerShdw blurRad="38100" dist="38100" dir="2700000" algn="tl">
                    <a:srgbClr val="C0C0C0"/>
                  </a:outerShdw>
                </a:effectLst>
              </a:rPr>
              <a:t>Force</a:t>
            </a:r>
            <a:endParaRPr lang="en-US" sz="3200" dirty="0">
              <a:solidFill>
                <a:srgbClr val="FF0000"/>
              </a:solidFill>
              <a:effectLst>
                <a:outerShdw blurRad="38100" dist="38100" dir="2700000" algn="tl">
                  <a:srgbClr val="C0C0C0"/>
                </a:outerShdw>
              </a:effectLst>
            </a:endParaRPr>
          </a:p>
        </p:txBody>
      </p:sp>
      <p:sp>
        <p:nvSpPr>
          <p:cNvPr id="41989" name="Rectangle 10"/>
          <p:cNvSpPr>
            <a:spLocks noGrp="1" noChangeArrowheads="1"/>
          </p:cNvSpPr>
          <p:nvPr>
            <p:ph type="body" idx="1"/>
          </p:nvPr>
        </p:nvSpPr>
        <p:spPr>
          <a:xfrm>
            <a:off x="443487" y="1128663"/>
            <a:ext cx="8306973" cy="1104900"/>
          </a:xfrm>
        </p:spPr>
        <p:txBody>
          <a:bodyPr/>
          <a:lstStyle/>
          <a:p>
            <a:pPr marL="0" indent="0" eaLnBrk="1" hangingPunct="1">
              <a:buFontTx/>
              <a:buNone/>
            </a:pPr>
            <a:r>
              <a:rPr lang="en-US" dirty="0" smtClean="0"/>
              <a:t>A mechanical advantage of 4:1 tells us what about a mechanism?</a:t>
            </a:r>
          </a:p>
        </p:txBody>
      </p:sp>
      <p:sp>
        <p:nvSpPr>
          <p:cNvPr id="128013" name="Rectangle 13"/>
          <p:cNvSpPr>
            <a:spLocks noChangeArrowheads="1"/>
          </p:cNvSpPr>
          <p:nvPr/>
        </p:nvSpPr>
        <p:spPr bwMode="auto">
          <a:xfrm>
            <a:off x="1050925" y="2802371"/>
            <a:ext cx="746368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dirty="0"/>
              <a:t>Effort force magnitude is 4 times </a:t>
            </a:r>
            <a:r>
              <a:rPr lang="en-US" b="1" dirty="0"/>
              <a:t>less</a:t>
            </a:r>
            <a:r>
              <a:rPr lang="en-US" dirty="0"/>
              <a:t> than the magnitude of the resistance force.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8006"/>
                                        </p:tgtEl>
                                        <p:attrNameLst>
                                          <p:attrName>style.visibility</p:attrName>
                                        </p:attrNameLst>
                                      </p:cBhvr>
                                      <p:to>
                                        <p:strVal val="visible"/>
                                      </p:to>
                                    </p:set>
                                    <p:animEffect transition="in" filter="dissolve">
                                      <p:cBhvr>
                                        <p:cTn id="7" dur="500"/>
                                        <p:tgtEl>
                                          <p:spTgt spid="1280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8013"/>
                                        </p:tgtEl>
                                        <p:attrNameLst>
                                          <p:attrName>style.visibility</p:attrName>
                                        </p:attrNameLst>
                                      </p:cBhvr>
                                      <p:to>
                                        <p:strVal val="visible"/>
                                      </p:to>
                                    </p:set>
                                    <p:animEffect transition="in" filter="dissolve">
                                      <p:cBhvr>
                                        <p:cTn id="12" dur="500"/>
                                        <p:tgtEl>
                                          <p:spTgt spid="1280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8007"/>
                                        </p:tgtEl>
                                        <p:attrNameLst>
                                          <p:attrName>style.visibility</p:attrName>
                                        </p:attrNameLst>
                                      </p:cBhvr>
                                      <p:to>
                                        <p:strVal val="visible"/>
                                      </p:to>
                                    </p:set>
                                    <p:animEffect transition="in" filter="dissolve">
                                      <p:cBhvr>
                                        <p:cTn id="17" dur="500"/>
                                        <p:tgtEl>
                                          <p:spTgt spid="12800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8005"/>
                                        </p:tgtEl>
                                        <p:attrNameLst>
                                          <p:attrName>style.visibility</p:attrName>
                                        </p:attrNameLst>
                                      </p:cBhvr>
                                      <p:to>
                                        <p:strVal val="visible"/>
                                      </p:to>
                                    </p:set>
                                    <p:animEffect transition="in" filter="dissolve">
                                      <p:cBhvr>
                                        <p:cTn id="22" dur="500"/>
                                        <p:tgtEl>
                                          <p:spTgt spid="1280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5" grpId="0"/>
      <p:bldP spid="128006" grpId="0"/>
      <p:bldP spid="128007" grpId="0"/>
      <p:bldP spid="128013"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a:xfrm>
            <a:off x="178125" y="178125"/>
            <a:ext cx="9144000" cy="693738"/>
          </a:xfrm>
        </p:spPr>
        <p:txBody>
          <a:bodyPr/>
          <a:lstStyle/>
          <a:p>
            <a:pPr eaLnBrk="1" hangingPunct="1"/>
            <a:r>
              <a:rPr lang="en-US" sz="4000" dirty="0" smtClean="0">
                <a:solidFill>
                  <a:srgbClr val="00386B"/>
                </a:solidFill>
              </a:rPr>
              <a:t>Work</a:t>
            </a:r>
          </a:p>
        </p:txBody>
      </p:sp>
      <p:sp>
        <p:nvSpPr>
          <p:cNvPr id="44034" name="Rectangle 8"/>
          <p:cNvSpPr>
            <a:spLocks noChangeArrowheads="1"/>
          </p:cNvSpPr>
          <p:nvPr/>
        </p:nvSpPr>
        <p:spPr bwMode="auto">
          <a:xfrm>
            <a:off x="538364" y="966163"/>
            <a:ext cx="8142496"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90000"/>
              </a:lnSpc>
            </a:pPr>
            <a:r>
              <a:rPr lang="en-US" sz="3200" dirty="0"/>
              <a:t>The force applied on an object times </a:t>
            </a:r>
            <a:r>
              <a:rPr lang="en-US" sz="3200" dirty="0" smtClean="0"/>
              <a:t>distance the object travels </a:t>
            </a:r>
            <a:r>
              <a:rPr lang="en-US" sz="3200" dirty="0"/>
              <a:t>parallel to the force</a:t>
            </a:r>
          </a:p>
        </p:txBody>
      </p:sp>
      <p:sp>
        <p:nvSpPr>
          <p:cNvPr id="44035" name="Line 6"/>
          <p:cNvSpPr>
            <a:spLocks noChangeShapeType="1"/>
          </p:cNvSpPr>
          <p:nvPr/>
        </p:nvSpPr>
        <p:spPr bwMode="auto">
          <a:xfrm>
            <a:off x="989600" y="4191000"/>
            <a:ext cx="7620000"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036" name="Text Box 25"/>
          <p:cNvSpPr txBox="1">
            <a:spLocks noChangeArrowheads="1"/>
          </p:cNvSpPr>
          <p:nvPr/>
        </p:nvSpPr>
        <p:spPr bwMode="auto">
          <a:xfrm>
            <a:off x="1384425" y="2438244"/>
            <a:ext cx="23431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gn="ctr"/>
            <a:r>
              <a:rPr lang="en-US" sz="2800" dirty="0"/>
              <a:t>Initial position</a:t>
            </a:r>
          </a:p>
        </p:txBody>
      </p:sp>
      <p:sp>
        <p:nvSpPr>
          <p:cNvPr id="44037" name="Text Box 26"/>
          <p:cNvSpPr txBox="1">
            <a:spLocks noChangeArrowheads="1"/>
          </p:cNvSpPr>
          <p:nvPr/>
        </p:nvSpPr>
        <p:spPr bwMode="auto">
          <a:xfrm>
            <a:off x="5943600" y="2438244"/>
            <a:ext cx="22844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gn="ctr"/>
            <a:r>
              <a:rPr lang="en-US" sz="2800" dirty="0"/>
              <a:t>Final position</a:t>
            </a:r>
          </a:p>
        </p:txBody>
      </p:sp>
      <p:sp>
        <p:nvSpPr>
          <p:cNvPr id="44038" name="Line 30"/>
          <p:cNvSpPr>
            <a:spLocks noChangeShapeType="1"/>
          </p:cNvSpPr>
          <p:nvPr/>
        </p:nvSpPr>
        <p:spPr bwMode="auto">
          <a:xfrm>
            <a:off x="3199400" y="44196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039" name="Line 31"/>
          <p:cNvSpPr>
            <a:spLocks noChangeShapeType="1"/>
          </p:cNvSpPr>
          <p:nvPr/>
        </p:nvSpPr>
        <p:spPr bwMode="auto">
          <a:xfrm>
            <a:off x="7695200" y="44196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040" name="Text Box 32"/>
          <p:cNvSpPr txBox="1">
            <a:spLocks noChangeArrowheads="1"/>
          </p:cNvSpPr>
          <p:nvPr/>
        </p:nvSpPr>
        <p:spPr bwMode="auto">
          <a:xfrm>
            <a:off x="3689237" y="4891088"/>
            <a:ext cx="35829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gn="ctr"/>
            <a:r>
              <a:rPr lang="en-US" sz="2800" dirty="0"/>
              <a:t>Parallel Distance (</a:t>
            </a:r>
            <a:r>
              <a:rPr lang="en-US" sz="2800" b="1" dirty="0"/>
              <a:t>d</a:t>
            </a:r>
            <a:r>
              <a:rPr lang="en-US" sz="2800" b="1" baseline="-25000" dirty="0">
                <a:cs typeface="Arial" charset="0"/>
              </a:rPr>
              <a:t>║</a:t>
            </a:r>
            <a:r>
              <a:rPr lang="en-US" sz="2800" dirty="0"/>
              <a:t>)</a:t>
            </a:r>
          </a:p>
        </p:txBody>
      </p:sp>
      <p:sp>
        <p:nvSpPr>
          <p:cNvPr id="44041" name="Line 33"/>
          <p:cNvSpPr>
            <a:spLocks noChangeShapeType="1"/>
          </p:cNvSpPr>
          <p:nvPr/>
        </p:nvSpPr>
        <p:spPr bwMode="auto">
          <a:xfrm>
            <a:off x="3199400" y="4876800"/>
            <a:ext cx="44958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2" name="Group 40"/>
          <p:cNvGrpSpPr>
            <a:grpSpLocks/>
          </p:cNvGrpSpPr>
          <p:nvPr/>
        </p:nvGrpSpPr>
        <p:grpSpPr bwMode="auto">
          <a:xfrm>
            <a:off x="380000" y="2909888"/>
            <a:ext cx="2819400" cy="1281112"/>
            <a:chOff x="0" y="2909888"/>
            <a:chExt cx="2819400" cy="1281112"/>
          </a:xfrm>
        </p:grpSpPr>
        <p:sp>
          <p:nvSpPr>
            <p:cNvPr id="44045" name="Rectangle 4"/>
            <p:cNvSpPr>
              <a:spLocks noChangeArrowheads="1"/>
            </p:cNvSpPr>
            <p:nvPr/>
          </p:nvSpPr>
          <p:spPr bwMode="auto">
            <a:xfrm>
              <a:off x="1524000" y="3429000"/>
              <a:ext cx="1295400" cy="762000"/>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44046" name="Line 5"/>
            <p:cNvSpPr>
              <a:spLocks noChangeShapeType="1"/>
            </p:cNvSpPr>
            <p:nvPr/>
          </p:nvSpPr>
          <p:spPr bwMode="auto">
            <a:xfrm>
              <a:off x="533400" y="3810000"/>
              <a:ext cx="9906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047" name="Text Box 29"/>
            <p:cNvSpPr txBox="1">
              <a:spLocks noChangeArrowheads="1"/>
            </p:cNvSpPr>
            <p:nvPr/>
          </p:nvSpPr>
          <p:spPr bwMode="auto">
            <a:xfrm>
              <a:off x="0" y="2909888"/>
              <a:ext cx="16494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r>
                <a:rPr lang="en-US" sz="2800"/>
                <a:t>Force (</a:t>
              </a:r>
              <a:r>
                <a:rPr lang="en-US" sz="2800" b="1"/>
                <a:t>F</a:t>
              </a:r>
              <a:r>
                <a:rPr lang="en-US" sz="2800"/>
                <a:t>)</a:t>
              </a:r>
            </a:p>
          </p:txBody>
        </p:sp>
      </p:grpSp>
      <p:sp>
        <p:nvSpPr>
          <p:cNvPr id="44043" name="Text Box 34"/>
          <p:cNvSpPr txBox="1">
            <a:spLocks noChangeArrowheads="1"/>
          </p:cNvSpPr>
          <p:nvPr/>
        </p:nvSpPr>
        <p:spPr bwMode="auto">
          <a:xfrm>
            <a:off x="1909284" y="5748338"/>
            <a:ext cx="532543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gn="ctr"/>
            <a:r>
              <a:rPr lang="en-US" sz="2800" dirty="0"/>
              <a:t>Work = Force </a:t>
            </a:r>
            <a:r>
              <a:rPr lang="en-US" sz="2800" dirty="0">
                <a:cs typeface="Arial" charset="0"/>
              </a:rPr>
              <a:t>·</a:t>
            </a:r>
            <a:r>
              <a:rPr lang="en-US" sz="2800" dirty="0"/>
              <a:t> Distance = F </a:t>
            </a:r>
            <a:r>
              <a:rPr lang="en-US" dirty="0"/>
              <a:t>· </a:t>
            </a:r>
            <a:r>
              <a:rPr lang="en-US" sz="2800" dirty="0"/>
              <a:t>d</a:t>
            </a:r>
            <a:r>
              <a:rPr lang="en-US" b="1" baseline="-25000" dirty="0"/>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nodeType="clickEffect">
                                  <p:stCondLst>
                                    <p:cond delay="0"/>
                                  </p:stCondLst>
                                  <p:childTnLst>
                                    <p:animMotion origin="layout" path="M 0.15399 -2.59259E-6 L 0.49132 -2.59259E-6 " pathEditMode="relative" rAng="0" ptsTypes="AA">
                                      <p:cBhvr>
                                        <p:cTn id="6" dur="2000" fill="hold"/>
                                        <p:tgtEl>
                                          <p:spTgt spid="2"/>
                                        </p:tgtEl>
                                        <p:attrNameLst>
                                          <p:attrName>ppt_x</p:attrName>
                                          <p:attrName>ppt_y</p:attrName>
                                        </p:attrNameLst>
                                      </p:cBhvr>
                                      <p:rCtr x="16858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a:xfrm>
            <a:off x="178125" y="237500"/>
            <a:ext cx="9144000" cy="693738"/>
          </a:xfrm>
        </p:spPr>
        <p:txBody>
          <a:bodyPr/>
          <a:lstStyle/>
          <a:p>
            <a:pPr eaLnBrk="1" hangingPunct="1"/>
            <a:r>
              <a:rPr lang="en-US" sz="4000" dirty="0" smtClean="0">
                <a:solidFill>
                  <a:srgbClr val="00386B"/>
                </a:solidFill>
              </a:rPr>
              <a:t>Work</a:t>
            </a:r>
          </a:p>
        </p:txBody>
      </p:sp>
      <p:sp>
        <p:nvSpPr>
          <p:cNvPr id="9" name="Rectangle 8"/>
          <p:cNvSpPr/>
          <p:nvPr/>
        </p:nvSpPr>
        <p:spPr>
          <a:xfrm>
            <a:off x="593766" y="1204663"/>
            <a:ext cx="8288297" cy="1420812"/>
          </a:xfrm>
          <a:prstGeom prst="rect">
            <a:avLst/>
          </a:prstGeom>
        </p:spPr>
        <p:txBody>
          <a:bodyPr wrap="square">
            <a:spAutoFit/>
          </a:bodyPr>
          <a:lstStyle/>
          <a:p>
            <a:pPr>
              <a:lnSpc>
                <a:spcPct val="90000"/>
              </a:lnSpc>
              <a:defRPr/>
            </a:pPr>
            <a:r>
              <a:rPr lang="en-US" sz="3200" dirty="0">
                <a:latin typeface="+mj-lt"/>
              </a:rPr>
              <a:t>The product of the effort times the distance traveled will be the same regardless of the system mechanical advantage</a:t>
            </a:r>
          </a:p>
        </p:txBody>
      </p:sp>
      <p:pic>
        <p:nvPicPr>
          <p:cNvPr id="46083" name="Picture 31" descr="RAMP2"/>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53241" y="2837399"/>
            <a:ext cx="4622800" cy="281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xfrm>
            <a:off x="237500" y="166254"/>
            <a:ext cx="9144000" cy="870383"/>
          </a:xfrm>
        </p:spPr>
        <p:txBody>
          <a:bodyPr/>
          <a:lstStyle/>
          <a:p>
            <a:pPr eaLnBrk="1" hangingPunct="1"/>
            <a:r>
              <a:rPr lang="en-US" sz="4000" dirty="0" smtClean="0">
                <a:solidFill>
                  <a:srgbClr val="00386B"/>
                </a:solidFill>
              </a:rPr>
              <a:t>Mechanical Advantage Ratios </a:t>
            </a:r>
          </a:p>
        </p:txBody>
      </p:sp>
      <p:sp>
        <p:nvSpPr>
          <p:cNvPr id="115715" name="Rectangle 3"/>
          <p:cNvSpPr>
            <a:spLocks noGrp="1" noChangeArrowheads="1"/>
          </p:cNvSpPr>
          <p:nvPr>
            <p:ph type="body" idx="1"/>
          </p:nvPr>
        </p:nvSpPr>
        <p:spPr>
          <a:xfrm>
            <a:off x="488700" y="1104405"/>
            <a:ext cx="8275638" cy="4961432"/>
          </a:xfrm>
        </p:spPr>
        <p:txBody>
          <a:bodyPr/>
          <a:lstStyle/>
          <a:p>
            <a:pPr eaLnBrk="1" hangingPunct="1">
              <a:lnSpc>
                <a:spcPct val="90000"/>
              </a:lnSpc>
              <a:spcBef>
                <a:spcPct val="50000"/>
              </a:spcBef>
              <a:buFontTx/>
              <a:buNone/>
              <a:defRPr/>
            </a:pPr>
            <a:r>
              <a:rPr lang="en-US" b="1" dirty="0" smtClean="0">
                <a:solidFill>
                  <a:srgbClr val="FF0000"/>
                </a:solidFill>
                <a:effectLst>
                  <a:outerShdw blurRad="38100" dist="38100" dir="2700000" algn="tl">
                    <a:srgbClr val="C0C0C0"/>
                  </a:outerShdw>
                </a:effectLst>
              </a:rPr>
              <a:t>One is the magic number</a:t>
            </a:r>
          </a:p>
          <a:p>
            <a:pPr marL="0" indent="0" eaLnBrk="1" hangingPunct="1">
              <a:lnSpc>
                <a:spcPct val="90000"/>
              </a:lnSpc>
              <a:spcBef>
                <a:spcPts val="1200"/>
              </a:spcBef>
              <a:buFontTx/>
              <a:buNone/>
              <a:defRPr/>
            </a:pPr>
            <a:r>
              <a:rPr lang="en-US" sz="2600" dirty="0" smtClean="0"/>
              <a:t>If MA is </a:t>
            </a:r>
            <a:r>
              <a:rPr lang="en-US" sz="2600" b="1" dirty="0" smtClean="0"/>
              <a:t>greater</a:t>
            </a:r>
            <a:r>
              <a:rPr lang="en-US" sz="2600" dirty="0" smtClean="0"/>
              <a:t> than 1: </a:t>
            </a:r>
          </a:p>
          <a:p>
            <a:pPr marL="628650" indent="-284163" eaLnBrk="1" hangingPunct="1">
              <a:lnSpc>
                <a:spcPct val="90000"/>
              </a:lnSpc>
              <a:spcBef>
                <a:spcPts val="600"/>
              </a:spcBef>
              <a:defRPr/>
            </a:pPr>
            <a:r>
              <a:rPr lang="en-US" sz="2600" dirty="0" smtClean="0"/>
              <a:t>Proportionally </a:t>
            </a:r>
            <a:r>
              <a:rPr lang="en-US" sz="2600" b="1" dirty="0" smtClean="0"/>
              <a:t>less</a:t>
            </a:r>
            <a:r>
              <a:rPr lang="en-US" sz="2600" dirty="0" smtClean="0"/>
              <a:t> effort </a:t>
            </a:r>
            <a:r>
              <a:rPr lang="en-US" sz="2600" b="1" dirty="0" smtClean="0"/>
              <a:t>force</a:t>
            </a:r>
            <a:r>
              <a:rPr lang="en-US" sz="2600" dirty="0" smtClean="0"/>
              <a:t> is required to overcome the resistance force </a:t>
            </a:r>
          </a:p>
          <a:p>
            <a:pPr marL="628650" indent="-284163" eaLnBrk="1" hangingPunct="1">
              <a:lnSpc>
                <a:spcPct val="90000"/>
              </a:lnSpc>
              <a:spcBef>
                <a:spcPts val="600"/>
              </a:spcBef>
              <a:defRPr/>
            </a:pPr>
            <a:r>
              <a:rPr lang="en-US" sz="2600" dirty="0" smtClean="0"/>
              <a:t>Proportionally </a:t>
            </a:r>
            <a:r>
              <a:rPr lang="en-US" sz="2600" b="1" dirty="0" smtClean="0"/>
              <a:t>greater</a:t>
            </a:r>
            <a:r>
              <a:rPr lang="en-US" sz="2600" dirty="0" smtClean="0"/>
              <a:t> effort </a:t>
            </a:r>
            <a:r>
              <a:rPr lang="en-US" sz="2600" b="1" dirty="0" smtClean="0"/>
              <a:t>distance</a:t>
            </a:r>
            <a:r>
              <a:rPr lang="en-US" sz="2600" dirty="0" smtClean="0"/>
              <a:t> is required to overcome the resistance force</a:t>
            </a:r>
          </a:p>
          <a:p>
            <a:pPr eaLnBrk="1" hangingPunct="1">
              <a:lnSpc>
                <a:spcPct val="90000"/>
              </a:lnSpc>
              <a:spcBef>
                <a:spcPct val="50000"/>
              </a:spcBef>
              <a:buFontTx/>
              <a:buNone/>
              <a:defRPr/>
            </a:pPr>
            <a:r>
              <a:rPr lang="en-US" sz="2600" dirty="0" smtClean="0"/>
              <a:t>If MA is </a:t>
            </a:r>
            <a:r>
              <a:rPr lang="en-US" sz="2600" b="1" dirty="0" smtClean="0"/>
              <a:t>less</a:t>
            </a:r>
            <a:r>
              <a:rPr lang="en-US" sz="2600" dirty="0" smtClean="0"/>
              <a:t> than 1:</a:t>
            </a:r>
          </a:p>
          <a:p>
            <a:pPr marL="568325" indent="-223838" eaLnBrk="1" hangingPunct="1">
              <a:spcBef>
                <a:spcPts val="600"/>
              </a:spcBef>
              <a:defRPr/>
            </a:pPr>
            <a:r>
              <a:rPr lang="en-US" sz="2600" dirty="0" smtClean="0"/>
              <a:t>Proportionally </a:t>
            </a:r>
            <a:r>
              <a:rPr lang="en-US" sz="2600" b="1" dirty="0" smtClean="0"/>
              <a:t>greater</a:t>
            </a:r>
            <a:r>
              <a:rPr lang="en-US" sz="2600" dirty="0" smtClean="0"/>
              <a:t> effort </a:t>
            </a:r>
            <a:r>
              <a:rPr lang="en-US" sz="2600" b="1" dirty="0" smtClean="0"/>
              <a:t>force</a:t>
            </a:r>
            <a:r>
              <a:rPr lang="en-US" sz="2600" dirty="0" smtClean="0"/>
              <a:t> is required to overcome the resistance force </a:t>
            </a:r>
          </a:p>
          <a:p>
            <a:pPr marL="568325" indent="-223838" eaLnBrk="1" hangingPunct="1">
              <a:lnSpc>
                <a:spcPct val="90000"/>
              </a:lnSpc>
              <a:spcBef>
                <a:spcPts val="600"/>
              </a:spcBef>
              <a:defRPr/>
            </a:pPr>
            <a:r>
              <a:rPr lang="en-US" sz="2600" dirty="0" smtClean="0"/>
              <a:t>Proportionally </a:t>
            </a:r>
            <a:r>
              <a:rPr lang="en-US" sz="2600" b="1" dirty="0" smtClean="0"/>
              <a:t>less</a:t>
            </a:r>
            <a:r>
              <a:rPr lang="en-US" sz="2600" dirty="0" smtClean="0"/>
              <a:t> effort </a:t>
            </a:r>
            <a:r>
              <a:rPr lang="en-US" sz="2600" b="1" dirty="0" smtClean="0"/>
              <a:t>distance</a:t>
            </a:r>
            <a:r>
              <a:rPr lang="en-US" sz="2600" dirty="0" smtClean="0"/>
              <a:t> is required to overcome the resistance force</a:t>
            </a:r>
          </a:p>
        </p:txBody>
      </p:sp>
      <p:sp>
        <p:nvSpPr>
          <p:cNvPr id="115716" name="Text Box 4"/>
          <p:cNvSpPr txBox="1">
            <a:spLocks noChangeArrowheads="1"/>
          </p:cNvSpPr>
          <p:nvPr/>
        </p:nvSpPr>
        <p:spPr bwMode="auto">
          <a:xfrm>
            <a:off x="878682" y="6058150"/>
            <a:ext cx="73866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lgn="ctr">
              <a:spcBef>
                <a:spcPct val="50000"/>
              </a:spcBef>
            </a:pPr>
            <a:r>
              <a:rPr lang="en-US" sz="2800" dirty="0"/>
              <a:t>MA can never be less than or equal to zero.</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571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571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5715">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571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571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5715">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157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34" name="Rectangle 2"/>
          <p:cNvSpPr>
            <a:spLocks noGrp="1" noChangeArrowheads="1"/>
          </p:cNvSpPr>
          <p:nvPr>
            <p:ph type="title"/>
          </p:nvPr>
        </p:nvSpPr>
        <p:spPr>
          <a:xfrm>
            <a:off x="237500" y="178126"/>
            <a:ext cx="9144000" cy="843148"/>
          </a:xfrm>
        </p:spPr>
        <p:txBody>
          <a:bodyPr/>
          <a:lstStyle/>
          <a:p>
            <a:pPr eaLnBrk="1" hangingPunct="1"/>
            <a:r>
              <a:rPr lang="en-US" sz="4000" dirty="0" smtClean="0">
                <a:solidFill>
                  <a:srgbClr val="00386B"/>
                </a:solidFill>
              </a:rPr>
              <a:t>Ideal Mechanical Advantage (IMA)</a:t>
            </a:r>
          </a:p>
        </p:txBody>
      </p:sp>
      <p:sp>
        <p:nvSpPr>
          <p:cNvPr id="1035" name="Rectangle 3"/>
          <p:cNvSpPr>
            <a:spLocks noGrp="1" noChangeArrowheads="1"/>
          </p:cNvSpPr>
          <p:nvPr>
            <p:ph type="body" sz="half" idx="1"/>
          </p:nvPr>
        </p:nvSpPr>
        <p:spPr>
          <a:xfrm>
            <a:off x="486888" y="1101725"/>
            <a:ext cx="8277101" cy="4525963"/>
          </a:xfrm>
        </p:spPr>
        <p:txBody>
          <a:bodyPr/>
          <a:lstStyle/>
          <a:p>
            <a:pPr marL="344488" indent="-344488" eaLnBrk="1" hangingPunct="1">
              <a:spcBef>
                <a:spcPct val="50000"/>
              </a:spcBef>
            </a:pPr>
            <a:r>
              <a:rPr lang="en-US" dirty="0" smtClean="0"/>
              <a:t>Theory-based calculation </a:t>
            </a:r>
          </a:p>
          <a:p>
            <a:pPr marL="344488" indent="-344488" eaLnBrk="1" hangingPunct="1">
              <a:spcBef>
                <a:spcPts val="1200"/>
              </a:spcBef>
            </a:pPr>
            <a:r>
              <a:rPr lang="en-US" dirty="0" smtClean="0"/>
              <a:t>Friction loss is </a:t>
            </a:r>
            <a:r>
              <a:rPr lang="en-US" b="1" dirty="0" smtClean="0"/>
              <a:t>not</a:t>
            </a:r>
            <a:r>
              <a:rPr lang="en-US" dirty="0" smtClean="0"/>
              <a:t> taken into consideration</a:t>
            </a:r>
          </a:p>
          <a:p>
            <a:pPr marL="344488" indent="-344488" eaLnBrk="1" hangingPunct="1">
              <a:spcBef>
                <a:spcPts val="1200"/>
              </a:spcBef>
            </a:pPr>
            <a:r>
              <a:rPr lang="en-US" dirty="0" smtClean="0"/>
              <a:t>Ratio of </a:t>
            </a:r>
            <a:r>
              <a:rPr lang="en-US" b="1" dirty="0" smtClean="0"/>
              <a:t>distance traveled </a:t>
            </a:r>
            <a:r>
              <a:rPr lang="en-US" dirty="0" smtClean="0"/>
              <a:t>by effort and resistance force</a:t>
            </a:r>
          </a:p>
          <a:p>
            <a:pPr marL="344488" indent="-344488" eaLnBrk="1" hangingPunct="1">
              <a:spcBef>
                <a:spcPts val="1200"/>
              </a:spcBef>
            </a:pPr>
            <a:r>
              <a:rPr lang="en-US" dirty="0" smtClean="0"/>
              <a:t>Used in efficiency and safety factor design calculations</a:t>
            </a:r>
          </a:p>
        </p:txBody>
      </p:sp>
      <p:graphicFrame>
        <p:nvGraphicFramePr>
          <p:cNvPr id="1033" name="Object 9"/>
          <p:cNvGraphicFramePr>
            <a:graphicFrameLocks noGrp="1" noChangeAspect="1"/>
          </p:cNvGraphicFramePr>
          <p:nvPr>
            <p:ph sz="half" idx="2"/>
          </p:nvPr>
        </p:nvGraphicFramePr>
        <p:xfrm>
          <a:off x="3989745" y="4058853"/>
          <a:ext cx="2951083" cy="1954697"/>
        </p:xfrm>
        <a:graphic>
          <a:graphicData uri="http://schemas.openxmlformats.org/presentationml/2006/ole">
            <mc:AlternateContent xmlns:mc="http://schemas.openxmlformats.org/markup-compatibility/2006">
              <mc:Choice xmlns:v="urn:schemas-microsoft-com:vml" Requires="v">
                <p:oleObj spid="_x0000_s1069" name="Equation" r:id="rId4" imgW="672808" imgH="469696" progId="">
                  <p:embed/>
                </p:oleObj>
              </mc:Choice>
              <mc:Fallback>
                <p:oleObj name="Equation" r:id="rId4" imgW="672808" imgH="469696" progId="">
                  <p:embed/>
                  <p:pic>
                    <p:nvPicPr>
                      <p:cNvPr id="0" name="Picture 39"/>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89745" y="4058853"/>
                        <a:ext cx="2951083" cy="195469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6" name="Text Box 17"/>
          <p:cNvSpPr txBox="1">
            <a:spLocks noChangeArrowheads="1"/>
          </p:cNvSpPr>
          <p:nvPr/>
        </p:nvSpPr>
        <p:spPr bwMode="auto">
          <a:xfrm>
            <a:off x="520275" y="6051725"/>
            <a:ext cx="6280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fontAlgn="base">
              <a:spcBef>
                <a:spcPct val="0"/>
              </a:spcBef>
              <a:spcAft>
                <a:spcPct val="0"/>
              </a:spcAft>
              <a:defRPr sz="2400">
                <a:solidFill>
                  <a:schemeClr val="tx1"/>
                </a:solidFill>
                <a:latin typeface="Arial" charset="0"/>
              </a:defRPr>
            </a:lvl6pPr>
            <a:lvl7pPr marL="2971800" indent="-228600" fontAlgn="base">
              <a:spcBef>
                <a:spcPct val="0"/>
              </a:spcBef>
              <a:spcAft>
                <a:spcPct val="0"/>
              </a:spcAft>
              <a:defRPr sz="2400">
                <a:solidFill>
                  <a:schemeClr val="tx1"/>
                </a:solidFill>
                <a:latin typeface="Arial" charset="0"/>
              </a:defRPr>
            </a:lvl7pPr>
            <a:lvl8pPr marL="3429000" indent="-228600" fontAlgn="base">
              <a:spcBef>
                <a:spcPct val="0"/>
              </a:spcBef>
              <a:spcAft>
                <a:spcPct val="0"/>
              </a:spcAft>
              <a:defRPr sz="2400">
                <a:solidFill>
                  <a:schemeClr val="tx1"/>
                </a:solidFill>
                <a:latin typeface="Arial" charset="0"/>
              </a:defRPr>
            </a:lvl8pPr>
            <a:lvl9pPr marL="3886200" indent="-228600" fontAlgn="base">
              <a:spcBef>
                <a:spcPct val="0"/>
              </a:spcBef>
              <a:spcAft>
                <a:spcPct val="0"/>
              </a:spcAft>
              <a:defRPr sz="2400">
                <a:solidFill>
                  <a:schemeClr val="tx1"/>
                </a:solidFill>
                <a:latin typeface="Arial" charset="0"/>
              </a:defRPr>
            </a:lvl9pPr>
          </a:lstStyle>
          <a:p>
            <a:pPr>
              <a:spcBef>
                <a:spcPct val="50000"/>
              </a:spcBef>
            </a:pPr>
            <a:r>
              <a:rPr lang="en-US"/>
              <a:t>D</a:t>
            </a:r>
            <a:r>
              <a:rPr lang="en-US" baseline="-25000"/>
              <a:t>R </a:t>
            </a:r>
            <a:r>
              <a:rPr lang="en-US"/>
              <a:t>= Distance traveled by resistance force</a:t>
            </a:r>
          </a:p>
        </p:txBody>
      </p:sp>
      <p:sp>
        <p:nvSpPr>
          <p:cNvPr id="1037" name="Rectangle 18"/>
          <p:cNvSpPr>
            <a:spLocks noChangeArrowheads="1"/>
          </p:cNvSpPr>
          <p:nvPr/>
        </p:nvSpPr>
        <p:spPr bwMode="auto">
          <a:xfrm>
            <a:off x="520275" y="5567538"/>
            <a:ext cx="52625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dirty="0"/>
              <a:t>D</a:t>
            </a:r>
            <a:r>
              <a:rPr lang="en-US" baseline="-25000" dirty="0"/>
              <a:t>E</a:t>
            </a:r>
            <a:r>
              <a:rPr lang="en-US" dirty="0"/>
              <a:t> = Distance traveled by effort force</a:t>
            </a:r>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Mechanisms&amp;#x0D;&amp;#x0A;Simple Machines&amp;quot;&quot;/&gt;&lt;property id=&quot;20307&quot; value=&quot;342&quot;/&gt;&lt;/object&gt;&lt;object type=&quot;3&quot; unique_id=&quot;10005&quot;&gt;&lt;property id=&quot;20148&quot; value=&quot;5&quot;/&gt;&lt;property id=&quot;20300&quot; value=&quot;Slide 2 - &amp;quot;Simple Machines&amp;quot;&quot;/&gt;&lt;property id=&quot;20307&quot; value=&quot;303&quot;/&gt;&lt;/object&gt;&lt;object type=&quot;3&quot; unique_id=&quot;10006&quot;&gt;&lt;property id=&quot;20148&quot; value=&quot;5&quot;/&gt;&lt;property id=&quot;20300&quot; value=&quot;Slide 3 - &amp;quot;The Six Simple Machines&amp;quot;&quot;/&gt;&lt;property id=&quot;20307&quot; value=&quot;306&quot;/&gt;&lt;/object&gt;&lt;object type=&quot;3&quot; unique_id=&quot;10007&quot;&gt;&lt;property id=&quot;20148&quot; value=&quot;5&quot;/&gt;&lt;property id=&quot;20300&quot; value=&quot;Slide 4 - &amp;quot;Mechanical Advantage&amp;quot;&quot;/&gt;&lt;property id=&quot;20307&quot; value=&quot;294&quot;/&gt;&lt;/object&gt;&lt;object type=&quot;3&quot; unique_id=&quot;10008&quot;&gt;&lt;property id=&quot;20148&quot; value=&quot;5&quot;/&gt;&lt;property id=&quot;20300&quot; value=&quot;Slide 5 - &amp;quot;Mechanical Advantage Example&amp;quot;&quot;/&gt;&lt;property id=&quot;20307&quot; value=&quot;305&quot;/&gt;&lt;/object&gt;&lt;object type=&quot;3&quot; unique_id=&quot;10009&quot;&gt;&lt;property id=&quot;20148&quot; value=&quot;5&quot;/&gt;&lt;property id=&quot;20300&quot; value=&quot;Slide 6 - &amp;quot;Work&amp;quot;&quot;/&gt;&lt;property id=&quot;20307&quot; value=&quot;340&quot;/&gt;&lt;/object&gt;&lt;object type=&quot;3&quot; unique_id=&quot;10010&quot;&gt;&lt;property id=&quot;20148&quot; value=&quot;5&quot;/&gt;&lt;property id=&quot;20300&quot; value=&quot;Slide 7 - &amp;quot;Work&amp;quot;&quot;/&gt;&lt;property id=&quot;20307&quot; value=&quot;341&quot;/&gt;&lt;/object&gt;&lt;object type=&quot;3&quot; unique_id=&quot;10011&quot;&gt;&lt;property id=&quot;20148&quot; value=&quot;5&quot;/&gt;&lt;property id=&quot;20300&quot; value=&quot;Slide 8 - &amp;quot;Mechanical Advantage Ratios &amp;quot;&quot;/&gt;&lt;property id=&quot;20307&quot; value=&quot;304&quot;/&gt;&lt;/object&gt;&lt;object type=&quot;3&quot; unique_id=&quot;10012&quot;&gt;&lt;property id=&quot;20148&quot; value=&quot;5&quot;/&gt;&lt;property id=&quot;20300&quot; value=&quot;Slide 9 - &amp;quot;Ideal Mechanical Advantage (IMA)&amp;quot;&quot;/&gt;&lt;property id=&quot;20307&quot; value=&quot;295&quot;/&gt;&lt;/object&gt;&lt;object type=&quot;3&quot; unique_id=&quot;10013&quot;&gt;&lt;property id=&quot;20148&quot; value=&quot;5&quot;/&gt;&lt;property id=&quot;20300&quot; value=&quot;Slide 10 - &amp;quot;Actual Mechanical Advantage (AMA)&amp;quot;&quot;/&gt;&lt;property id=&quot;20307&quot; value=&quot;302&quot;/&gt;&lt;/object&gt;&lt;object type=&quot;3&quot; unique_id=&quot;10014&quot;&gt;&lt;property id=&quot;20148&quot; value=&quot;5&quot;/&gt;&lt;property id=&quot;20300&quot; value=&quot;Slide 11&quot;/&gt;&lt;property id=&quot;20307&quot; value=&quot;300&quot;/&gt;&lt;/object&gt;&lt;object type=&quot;3&quot; unique_id=&quot;10015&quot;&gt;&lt;property id=&quot;20148&quot; value=&quot;5&quot;/&gt;&lt;property id=&quot;20300&quot; value=&quot;Slide 12&quot;/&gt;&lt;property id=&quot;20307&quot; value=&quot;301&quot;/&gt;&lt;/object&gt;&lt;object type=&quot;3&quot; unique_id=&quot;10016&quot;&gt;&lt;property id=&quot;20148&quot; value=&quot;5&quot;/&gt;&lt;property id=&quot;20300&quot; value=&quot;Slide 13 - &amp;quot;Lever&amp;quot;&quot;/&gt;&lt;property id=&quot;20307&quot; value=&quot;259&quot;/&gt;&lt;/object&gt;&lt;object type=&quot;3&quot; unique_id=&quot;10017&quot;&gt;&lt;property id=&quot;20148&quot; value=&quot;5&quot;/&gt;&lt;property id=&quot;20300&quot; value=&quot;Slide 14 - &amp;quot;1st Class Lever&amp;quot;&quot;/&gt;&lt;property id=&quot;20307&quot; value=&quot;281&quot;/&gt;&lt;/object&gt;&lt;object type=&quot;3&quot; unique_id=&quot;10018&quot;&gt;&lt;property id=&quot;20148&quot; value=&quot;5&quot;/&gt;&lt;property id=&quot;20300&quot; value=&quot;Slide 15 - &amp;quot;2nd  Class Lever&amp;quot;&quot;/&gt;&lt;property id=&quot;20307&quot; value=&quot;320&quot;/&gt;&lt;/object&gt;&lt;object type=&quot;3&quot; unique_id=&quot;10019&quot;&gt;&lt;property id=&quot;20148&quot; value=&quot;5&quot;/&gt;&lt;property id=&quot;20300&quot; value=&quot;Slide 16 - &amp;quot;3rd Class Lever&amp;quot;&quot;/&gt;&lt;property id=&quot;20307&quot; value=&quot;321&quot;/&gt;&lt;/object&gt;&lt;object type=&quot;3&quot; unique_id=&quot;10020&quot;&gt;&lt;property id=&quot;20148&quot; value=&quot;5&quot;/&gt;&lt;property id=&quot;20300&quot; value=&quot;Slide 17 - &amp;quot;Moment&amp;quot;&quot;/&gt;&lt;property id=&quot;20307&quot; value=&quot;322&quot;/&gt;&lt;/object&gt;&lt;object type=&quot;3&quot; unique_id=&quot;10021&quot;&gt;&lt;property id=&quot;20148&quot; value=&quot;5&quot;/&gt;&lt;property id=&quot;20300&quot; value=&quot;Slide 18 - &amp;quot;Lever Moment Calculation&amp;quot;&quot;/&gt;&lt;property id=&quot;20307&quot; value=&quot;323&quot;/&gt;&lt;/object&gt;&lt;object type=&quot;3&quot; unique_id=&quot;10022&quot;&gt;&lt;property id=&quot;20148&quot; value=&quot;5&quot;/&gt;&lt;property id=&quot;20300&quot; value=&quot;Slide 19 - &amp;quot;Lever Moment Calculation&amp;quot;&quot;/&gt;&lt;property id=&quot;20307&quot; value=&quot;339&quot;/&gt;&lt;/object&gt;&lt;object type=&quot;3&quot; unique_id=&quot;10023&quot;&gt;&lt;property id=&quot;20148&quot; value=&quot;5&quot;/&gt;&lt;property id=&quot;20300&quot; value=&quot;Slide 20 - &amp;quot;Lever Moment Calculation&amp;quot;&quot;/&gt;&lt;property id=&quot;20307&quot; value=&quot;324&quot;/&gt;&lt;/object&gt;&lt;object type=&quot;3&quot; unique_id=&quot;10024&quot;&gt;&lt;property id=&quot;20148&quot; value=&quot;5&quot;/&gt;&lt;property id=&quot;20300&quot; value=&quot;Slide 21 - &amp;quot;Lever IMA&amp;quot;&quot;/&gt;&lt;property id=&quot;20307&quot; value=&quot;316&quot;/&gt;&lt;/object&gt;&lt;object type=&quot;3&quot; unique_id=&quot;10025&quot;&gt;&lt;property id=&quot;20148&quot; value=&quot;5&quot;/&gt;&lt;property id=&quot;20300&quot; value=&quot;Slide 22 - &amp;quot;Lever AMA&amp;quot;&quot;/&gt;&lt;property id=&quot;20307&quot; value=&quot;317&quot;/&gt;&lt;/object&gt;&lt;object type=&quot;3&quot; unique_id=&quot;10026&quot;&gt;&lt;property id=&quot;20148&quot; value=&quot;5&quot;/&gt;&lt;property id=&quot;20300&quot; value=&quot;Slide 23 - &amp;quot;Efficiency&amp;quot;&quot;/&gt;&lt;property id=&quot;20307&quot; value=&quot;325&quot;/&gt;&lt;/object&gt;&lt;object type=&quot;3&quot; unique_id=&quot;10027&quot;&gt;&lt;property id=&quot;20148&quot; value=&quot;5&quot;/&gt;&lt;property id=&quot;20300&quot; value=&quot;Slide 24 - &amp;quot;Wheel &amp;amp; Axle&amp;quot;&quot;/&gt;&lt;property id=&quot;20307&quot; value=&quot;326&quot;/&gt;&lt;/object&gt;&lt;object type=&quot;3&quot; unique_id=&quot;10028&quot;&gt;&lt;property id=&quot;20148&quot; value=&quot;5&quot;/&gt;&lt;property id=&quot;20300&quot; value=&quot;Slide 25 - &amp;quot;Wheel &amp;amp; Axle IMA&amp;quot;&quot;/&gt;&lt;property id=&quot;20307&quot; value=&quot;327&quot;/&gt;&lt;/object&gt;&lt;object type=&quot;3&quot; unique_id=&quot;10029&quot;&gt;&lt;property id=&quot;20148&quot; value=&quot;5&quot;/&gt;&lt;property id=&quot;20300&quot; value=&quot;Slide 26 - &amp;quot;Wheel &amp;amp; Axle AMA&amp;quot;&quot;/&gt;&lt;property id=&quot;20307&quot; value=&quot;328&quot;/&gt;&lt;/object&gt;&lt;object type=&quot;3&quot; unique_id=&quot;10030&quot;&gt;&lt;property id=&quot;20148&quot; value=&quot;5&quot;/&gt;&lt;property id=&quot;20300&quot; value=&quot;Slide 27 - &amp;quot;Pulley&amp;quot;&quot;/&gt;&lt;property id=&quot;20307&quot; value=&quot;329&quot;/&gt;&lt;/object&gt;&lt;object type=&quot;3&quot; unique_id=&quot;10031&quot;&gt;&lt;property id=&quot;20148&quot; value=&quot;5&quot;/&gt;&lt;property id=&quot;20300&quot; value=&quot;Slide 28 - &amp;quot;Pulley IMA&amp;quot;&quot;/&gt;&lt;property id=&quot;20307&quot; value=&quot;330&quot;/&gt;&lt;/object&gt;&lt;object type=&quot;3&quot; unique_id=&quot;10032&quot;&gt;&lt;property id=&quot;20148&quot; value=&quot;5&quot;/&gt;&lt;property id=&quot;20300&quot; value=&quot;Slide 29 - &amp;quot;Pulleys In Combination&amp;quot;&quot;/&gt;&lt;property id=&quot;20307&quot; value=&quot;331&quot;/&gt;&lt;/object&gt;&lt;object type=&quot;3&quot; unique_id=&quot;10033&quot;&gt;&lt;property id=&quot;20148&quot; value=&quot;5&quot;/&gt;&lt;property id=&quot;20300&quot; value=&quot;Slide 30 - &amp;quot;Pulley AMA&amp;quot;&quot;/&gt;&lt;property id=&quot;20307&quot; value=&quot;338&quot;/&gt;&lt;/object&gt;&lt;object type=&quot;3&quot; unique_id=&quot;10034&quot;&gt;&lt;property id=&quot;20148&quot; value=&quot;5&quot;/&gt;&lt;property id=&quot;20300&quot; value=&quot;Slide 32 - &amp;quot;Image Resources&amp;quot;&quot;/&gt;&lt;property id=&quot;20307&quot; value=&quot;299&quot;/&gt;&lt;/object&gt;&lt;object type=&quot;3&quot; unique_id=&quot;10035&quot;&gt;&lt;property id=&quot;20148&quot; value=&quot;5&quot;/&gt;&lt;property id=&quot;20300&quot; value=&quot;Slide 31&quot;/&gt;&lt;property id=&quot;20307&quot; value=&quot;343&quot;/&gt;&lt;/object&gt;&lt;/object&gt;&lt;/object&gt;&lt;/database&gt;"/>
  <p:tag name="SECTOMILLISECCONVERTED" val="1"/>
</p:tagLst>
</file>

<file path=ppt/theme/theme1.xml><?xml version="1.0" encoding="utf-8"?>
<a:theme xmlns:a="http://schemas.openxmlformats.org/drawingml/2006/main" name="Curriculum">
  <a:themeElements>
    <a:clrScheme name="Curriculu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rriculu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rriculu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rriculu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rriculu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rriculu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rriculu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rriculu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rriculu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rriculu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rriculu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rriculu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rriculu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rriculu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rriculumTemplate">
  <a:themeElements>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_PowerPoint_Template_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_PowerPoint_Template_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_PowerPoint_Template_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_PowerPoint_Template_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_PowerPoint_Template_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_PowerPoint_Template_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_PowerPoint_Template_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_PowerPoint_Template_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_PowerPoint_Template_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_PowerPoint_Template_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_PowerPoint_Template_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_PowerPoint_Template_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Curriculum</Template>
  <TotalTime>5984</TotalTime>
  <Words>1916</Words>
  <Application>Microsoft Office PowerPoint</Application>
  <PresentationFormat>On-screen Show (4:3)</PresentationFormat>
  <Paragraphs>294</Paragraphs>
  <Slides>35</Slides>
  <Notes>35</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35</vt:i4>
      </vt:variant>
    </vt:vector>
  </HeadingPairs>
  <TitlesOfParts>
    <vt:vector size="40" baseType="lpstr">
      <vt:lpstr>Curriculum</vt:lpstr>
      <vt:lpstr>1_Custom Design</vt:lpstr>
      <vt:lpstr>CurriculumTemplate</vt:lpstr>
      <vt:lpstr>2_Custom Design</vt:lpstr>
      <vt:lpstr>Equation</vt:lpstr>
      <vt:lpstr>PowerPoint Presentation</vt:lpstr>
      <vt:lpstr>Simple Machines</vt:lpstr>
      <vt:lpstr>The Six Simple Machines</vt:lpstr>
      <vt:lpstr>Mechanical Advantage (MA)</vt:lpstr>
      <vt:lpstr>Mechanical Advantage Example</vt:lpstr>
      <vt:lpstr>Work</vt:lpstr>
      <vt:lpstr>Work</vt:lpstr>
      <vt:lpstr>Mechanical Advantage Ratios </vt:lpstr>
      <vt:lpstr>Ideal Mechanical Advantage (IMA)</vt:lpstr>
      <vt:lpstr>Actual Mechanical Advantage (AMA)</vt:lpstr>
      <vt:lpstr>PowerPoint Presentation</vt:lpstr>
      <vt:lpstr>PowerPoint Presentation</vt:lpstr>
      <vt:lpstr>Lever</vt:lpstr>
      <vt:lpstr>First Class Lever</vt:lpstr>
      <vt:lpstr>Second Class Lever</vt:lpstr>
      <vt:lpstr>Third Class Lever</vt:lpstr>
      <vt:lpstr>Moment</vt:lpstr>
      <vt:lpstr>Lever Moment Calculation</vt:lpstr>
      <vt:lpstr>Lever Moment Calculation</vt:lpstr>
      <vt:lpstr>Lever Moment Calculation</vt:lpstr>
      <vt:lpstr>Lever IMA</vt:lpstr>
      <vt:lpstr>Lever AMA</vt:lpstr>
      <vt:lpstr>Efficiency</vt:lpstr>
      <vt:lpstr>Wheel and Axle</vt:lpstr>
      <vt:lpstr>Wheel and Axle IMA</vt:lpstr>
      <vt:lpstr>Wheel and Axle AMA</vt:lpstr>
      <vt:lpstr>Pulley</vt:lpstr>
      <vt:lpstr>Pulley IMA</vt:lpstr>
      <vt:lpstr>Pulleys In Combination</vt:lpstr>
      <vt:lpstr>Compound Machines</vt:lpstr>
      <vt:lpstr>Pulleys In Combination</vt:lpstr>
      <vt:lpstr>Pulley AMA</vt:lpstr>
      <vt:lpstr>Pulley IMA = # strands opposing load only if strands are opposite/parallel to resistance force.</vt:lpstr>
      <vt:lpstr>Pulley IMA = # strands opposing the load.</vt:lpstr>
      <vt:lpstr>Image Resources</vt:lpstr>
    </vt:vector>
  </TitlesOfParts>
  <Company>Project Lead The Way,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Activity 1.1.1 Simple Machines Lever Wheel and Axel Pulley</dc:title>
  <dc:subject>PoE - Unit 1</dc:subject>
  <dc:creator>PLTW</dc:creator>
  <cp:lastModifiedBy>sysop-sa</cp:lastModifiedBy>
  <cp:revision>272</cp:revision>
  <dcterms:created xsi:type="dcterms:W3CDTF">2008-01-16T18:56:46Z</dcterms:created>
  <dcterms:modified xsi:type="dcterms:W3CDTF">2015-08-13T20:34:45Z</dcterms:modified>
</cp:coreProperties>
</file>